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4.xml" ContentType="application/vnd.openxmlformats-officedocument.themeOverr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5.xml" ContentType="application/vnd.openxmlformats-officedocument.themeOverr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tl="1" saveSubsetFonts="1">
  <p:sldMasterIdLst>
    <p:sldMasterId id="2147483648" r:id="rId1"/>
    <p:sldMasterId id="2147483660" r:id="rId2"/>
  </p:sldMasterIdLst>
  <p:notesMasterIdLst>
    <p:notesMasterId r:id="rId15"/>
  </p:notesMasterIdLst>
  <p:sldIdLst>
    <p:sldId id="277" r:id="rId3"/>
    <p:sldId id="266" r:id="rId4"/>
    <p:sldId id="265" r:id="rId5"/>
    <p:sldId id="269" r:id="rId6"/>
    <p:sldId id="279" r:id="rId7"/>
    <p:sldId id="278" r:id="rId8"/>
    <p:sldId id="273" r:id="rId9"/>
    <p:sldId id="272" r:id="rId10"/>
    <p:sldId id="274" r:id="rId11"/>
    <p:sldId id="281" r:id="rId12"/>
    <p:sldId id="280" r:id="rId13"/>
    <p:sldId id="275" r:id="rId14"/>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FF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FF92605-6AD4-4E66-B974-13E93CA30056}" v="89" dt="2025-02-26T07:39:26.11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5005" autoAdjust="0"/>
    <p:restoredTop sz="94660"/>
  </p:normalViewPr>
  <p:slideViewPr>
    <p:cSldViewPr snapToGrid="0">
      <p:cViewPr varScale="1">
        <p:scale>
          <a:sx n="111" d="100"/>
          <a:sy n="111" d="100"/>
        </p:scale>
        <p:origin x="59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21" Type="http://schemas.microsoft.com/office/2015/10/relationships/revisionInfo" Target="revisionInfo.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טל גורן" userId="75a9d503-f421-4743-899e-724ba3891377" providerId="ADAL" clId="{6FF92605-6AD4-4E66-B974-13E93CA30056}"/>
    <pc:docChg chg="undo custSel addSld delSld modSld">
      <pc:chgData name="טל גורן" userId="75a9d503-f421-4743-899e-724ba3891377" providerId="ADAL" clId="{6FF92605-6AD4-4E66-B974-13E93CA30056}" dt="2025-02-26T09:44:15.978" v="734" actId="20577"/>
      <pc:docMkLst>
        <pc:docMk/>
      </pc:docMkLst>
      <pc:sldChg chg="del">
        <pc:chgData name="טל גורן" userId="75a9d503-f421-4743-899e-724ba3891377" providerId="ADAL" clId="{6FF92605-6AD4-4E66-B974-13E93CA30056}" dt="2025-02-26T07:01:15.590" v="557" actId="2696"/>
        <pc:sldMkLst>
          <pc:docMk/>
          <pc:sldMk cId="155936758" sldId="257"/>
        </pc:sldMkLst>
      </pc:sldChg>
      <pc:sldChg chg="addSp delSp modSp mod">
        <pc:chgData name="טל גורן" userId="75a9d503-f421-4743-899e-724ba3891377" providerId="ADAL" clId="{6FF92605-6AD4-4E66-B974-13E93CA30056}" dt="2025-02-26T09:34:56.103" v="732" actId="20577"/>
        <pc:sldMkLst>
          <pc:docMk/>
          <pc:sldMk cId="270463494" sldId="265"/>
        </pc:sldMkLst>
        <pc:spChg chg="add mod">
          <ac:chgData name="טל גורן" userId="75a9d503-f421-4743-899e-724ba3891377" providerId="ADAL" clId="{6FF92605-6AD4-4E66-B974-13E93CA30056}" dt="2025-02-26T09:34:56.103" v="732" actId="20577"/>
          <ac:spMkLst>
            <pc:docMk/>
            <pc:sldMk cId="270463494" sldId="265"/>
            <ac:spMk id="3" creationId="{9B85B669-EAAC-1919-8FE3-277F2AAE293B}"/>
          </ac:spMkLst>
        </pc:spChg>
        <pc:spChg chg="del mod">
          <ac:chgData name="טל גורן" userId="75a9d503-f421-4743-899e-724ba3891377" providerId="ADAL" clId="{6FF92605-6AD4-4E66-B974-13E93CA30056}" dt="2025-02-26T07:03:25.359" v="648" actId="478"/>
          <ac:spMkLst>
            <pc:docMk/>
            <pc:sldMk cId="270463494" sldId="265"/>
            <ac:spMk id="7" creationId="{FC767363-1234-FAAC-9FCF-82F1A4E4FFA4}"/>
          </ac:spMkLst>
        </pc:spChg>
      </pc:sldChg>
      <pc:sldChg chg="modSp mod">
        <pc:chgData name="טל גורן" userId="75a9d503-f421-4743-899e-724ba3891377" providerId="ADAL" clId="{6FF92605-6AD4-4E66-B974-13E93CA30056}" dt="2025-02-26T07:02:30.447" v="647" actId="20577"/>
        <pc:sldMkLst>
          <pc:docMk/>
          <pc:sldMk cId="1691042678" sldId="266"/>
        </pc:sldMkLst>
        <pc:spChg chg="mod">
          <ac:chgData name="טל גורן" userId="75a9d503-f421-4743-899e-724ba3891377" providerId="ADAL" clId="{6FF92605-6AD4-4E66-B974-13E93CA30056}" dt="2025-02-26T07:02:30.447" v="647" actId="20577"/>
          <ac:spMkLst>
            <pc:docMk/>
            <pc:sldMk cId="1691042678" sldId="266"/>
            <ac:spMk id="7" creationId="{FC767363-1234-FAAC-9FCF-82F1A4E4FFA4}"/>
          </ac:spMkLst>
        </pc:spChg>
      </pc:sldChg>
      <pc:sldChg chg="modSp del mod">
        <pc:chgData name="טל גורן" userId="75a9d503-f421-4743-899e-724ba3891377" providerId="ADAL" clId="{6FF92605-6AD4-4E66-B974-13E93CA30056}" dt="2025-02-26T07:04:27.936" v="650" actId="2696"/>
        <pc:sldMkLst>
          <pc:docMk/>
          <pc:sldMk cId="3045293785" sldId="267"/>
        </pc:sldMkLst>
      </pc:sldChg>
      <pc:sldChg chg="modSp del mod">
        <pc:chgData name="טל גורן" userId="75a9d503-f421-4743-899e-724ba3891377" providerId="ADAL" clId="{6FF92605-6AD4-4E66-B974-13E93CA30056}" dt="2025-02-26T07:04:37.616" v="651" actId="2696"/>
        <pc:sldMkLst>
          <pc:docMk/>
          <pc:sldMk cId="2680118299" sldId="268"/>
        </pc:sldMkLst>
      </pc:sldChg>
      <pc:sldChg chg="addSp delSp modSp mod">
        <pc:chgData name="טל גורן" userId="75a9d503-f421-4743-899e-724ba3891377" providerId="ADAL" clId="{6FF92605-6AD4-4E66-B974-13E93CA30056}" dt="2025-02-26T09:35:26.068" v="733" actId="1076"/>
        <pc:sldMkLst>
          <pc:docMk/>
          <pc:sldMk cId="927030489" sldId="269"/>
        </pc:sldMkLst>
        <pc:spChg chg="mod">
          <ac:chgData name="טל גורן" userId="75a9d503-f421-4743-899e-724ba3891377" providerId="ADAL" clId="{6FF92605-6AD4-4E66-B974-13E93CA30056}" dt="2025-02-23T07:15:16.819" v="315" actId="20577"/>
          <ac:spMkLst>
            <pc:docMk/>
            <pc:sldMk cId="927030489" sldId="269"/>
            <ac:spMk id="6" creationId="{FDB4E140-077E-652B-4415-926D96E53B7E}"/>
          </ac:spMkLst>
        </pc:spChg>
        <pc:graphicFrameChg chg="add mod modGraphic">
          <ac:chgData name="טל גורן" userId="75a9d503-f421-4743-899e-724ba3891377" providerId="ADAL" clId="{6FF92605-6AD4-4E66-B974-13E93CA30056}" dt="2025-02-26T09:35:26.068" v="733" actId="1076"/>
          <ac:graphicFrameMkLst>
            <pc:docMk/>
            <pc:sldMk cId="927030489" sldId="269"/>
            <ac:graphicFrameMk id="7" creationId="{E677BD08-9F32-0CEA-13D9-682C9E743871}"/>
          </ac:graphicFrameMkLst>
        </pc:graphicFrameChg>
      </pc:sldChg>
      <pc:sldChg chg="addSp delSp modSp mod">
        <pc:chgData name="טל גורן" userId="75a9d503-f421-4743-899e-724ba3891377" providerId="ADAL" clId="{6FF92605-6AD4-4E66-B974-13E93CA30056}" dt="2025-02-23T10:03:25.940" v="535" actId="14100"/>
        <pc:sldMkLst>
          <pc:docMk/>
          <pc:sldMk cId="86445660" sldId="272"/>
        </pc:sldMkLst>
        <pc:graphicFrameChg chg="add mod modGraphic">
          <ac:chgData name="טל גורן" userId="75a9d503-f421-4743-899e-724ba3891377" providerId="ADAL" clId="{6FF92605-6AD4-4E66-B974-13E93CA30056}" dt="2025-02-23T10:00:59.219" v="530" actId="122"/>
          <ac:graphicFrameMkLst>
            <pc:docMk/>
            <pc:sldMk cId="86445660" sldId="272"/>
            <ac:graphicFrameMk id="3" creationId="{50001FEA-1A85-9153-A42C-FAFDC7813F8E}"/>
          </ac:graphicFrameMkLst>
        </pc:graphicFrameChg>
        <pc:graphicFrameChg chg="mod modGraphic">
          <ac:chgData name="טל גורן" userId="75a9d503-f421-4743-899e-724ba3891377" providerId="ADAL" clId="{6FF92605-6AD4-4E66-B974-13E93CA30056}" dt="2025-02-19T09:54:04.820" v="264" actId="14100"/>
          <ac:graphicFrameMkLst>
            <pc:docMk/>
            <pc:sldMk cId="86445660" sldId="272"/>
            <ac:graphicFrameMk id="6" creationId="{DB239294-00CE-521E-5EE6-192CCE01ED5D}"/>
          </ac:graphicFrameMkLst>
        </pc:graphicFrameChg>
        <pc:graphicFrameChg chg="add mod">
          <ac:chgData name="טל גורן" userId="75a9d503-f421-4743-899e-724ba3891377" providerId="ADAL" clId="{6FF92605-6AD4-4E66-B974-13E93CA30056}" dt="2025-02-23T10:03:25.940" v="535" actId="14100"/>
          <ac:graphicFrameMkLst>
            <pc:docMk/>
            <pc:sldMk cId="86445660" sldId="272"/>
            <ac:graphicFrameMk id="7" creationId="{0A596171-6BDF-0BF4-76A8-F5A95548F308}"/>
          </ac:graphicFrameMkLst>
        </pc:graphicFrameChg>
      </pc:sldChg>
      <pc:sldChg chg="addSp delSp modSp mod">
        <pc:chgData name="טל גורן" userId="75a9d503-f421-4743-899e-724ba3891377" providerId="ADAL" clId="{6FF92605-6AD4-4E66-B974-13E93CA30056}" dt="2025-02-23T09:58:36.590" v="526" actId="14100"/>
        <pc:sldMkLst>
          <pc:docMk/>
          <pc:sldMk cId="822593489" sldId="273"/>
        </pc:sldMkLst>
        <pc:graphicFrameChg chg="add mod modGraphic">
          <ac:chgData name="טל גורן" userId="75a9d503-f421-4743-899e-724ba3891377" providerId="ADAL" clId="{6FF92605-6AD4-4E66-B974-13E93CA30056}" dt="2025-02-23T09:58:36.590" v="526" actId="14100"/>
          <ac:graphicFrameMkLst>
            <pc:docMk/>
            <pc:sldMk cId="822593489" sldId="273"/>
            <ac:graphicFrameMk id="2" creationId="{5A12382A-BE98-ACB5-BDCF-55C46AF09D9C}"/>
          </ac:graphicFrameMkLst>
        </pc:graphicFrameChg>
        <pc:graphicFrameChg chg="add mod">
          <ac:chgData name="טל גורן" userId="75a9d503-f421-4743-899e-724ba3891377" providerId="ADAL" clId="{6FF92605-6AD4-4E66-B974-13E93CA30056}" dt="2025-02-23T09:58:33.961" v="525" actId="1076"/>
          <ac:graphicFrameMkLst>
            <pc:docMk/>
            <pc:sldMk cId="822593489" sldId="273"/>
            <ac:graphicFrameMk id="3" creationId="{2BB64D62-DBDC-64A8-CD0C-D973C6225D91}"/>
          </ac:graphicFrameMkLst>
        </pc:graphicFrameChg>
      </pc:sldChg>
      <pc:sldChg chg="addSp delSp modSp mod">
        <pc:chgData name="טל גורן" userId="75a9d503-f421-4743-899e-724ba3891377" providerId="ADAL" clId="{6FF92605-6AD4-4E66-B974-13E93CA30056}" dt="2025-02-23T10:05:14.371" v="549" actId="14100"/>
        <pc:sldMkLst>
          <pc:docMk/>
          <pc:sldMk cId="832301992" sldId="274"/>
        </pc:sldMkLst>
        <pc:spChg chg="mod">
          <ac:chgData name="טל גורן" userId="75a9d503-f421-4743-899e-724ba3891377" providerId="ADAL" clId="{6FF92605-6AD4-4E66-B974-13E93CA30056}" dt="2025-02-19T10:09:49.262" v="269" actId="20577"/>
          <ac:spMkLst>
            <pc:docMk/>
            <pc:sldMk cId="832301992" sldId="274"/>
            <ac:spMk id="9" creationId="{1D1F0868-D030-0858-2CDD-88F75B5E5348}"/>
          </ac:spMkLst>
        </pc:spChg>
        <pc:graphicFrameChg chg="add mod modGraphic">
          <ac:chgData name="טל גורן" userId="75a9d503-f421-4743-899e-724ba3891377" providerId="ADAL" clId="{6FF92605-6AD4-4E66-B974-13E93CA30056}" dt="2025-02-23T10:04:18.457" v="540" actId="1076"/>
          <ac:graphicFrameMkLst>
            <pc:docMk/>
            <pc:sldMk cId="832301992" sldId="274"/>
            <ac:graphicFrameMk id="3" creationId="{F8E76CD6-73DF-95F0-9F70-F8CCDD2FE539}"/>
          </ac:graphicFrameMkLst>
        </pc:graphicFrameChg>
        <pc:graphicFrameChg chg="add mod">
          <ac:chgData name="טל גורן" userId="75a9d503-f421-4743-899e-724ba3891377" providerId="ADAL" clId="{6FF92605-6AD4-4E66-B974-13E93CA30056}" dt="2025-02-23T10:05:14.371" v="549" actId="14100"/>
          <ac:graphicFrameMkLst>
            <pc:docMk/>
            <pc:sldMk cId="832301992" sldId="274"/>
            <ac:graphicFrameMk id="6" creationId="{8717D035-259E-8C0B-6598-8CBA9D87BBA4}"/>
          </ac:graphicFrameMkLst>
        </pc:graphicFrameChg>
      </pc:sldChg>
      <pc:sldChg chg="addSp delSp modSp mod">
        <pc:chgData name="טל גורן" userId="75a9d503-f421-4743-899e-724ba3891377" providerId="ADAL" clId="{6FF92605-6AD4-4E66-B974-13E93CA30056}" dt="2025-02-26T09:44:15.978" v="734" actId="20577"/>
        <pc:sldMkLst>
          <pc:docMk/>
          <pc:sldMk cId="467359428" sldId="278"/>
        </pc:sldMkLst>
        <pc:spChg chg="mod">
          <ac:chgData name="טל גורן" userId="75a9d503-f421-4743-899e-724ba3891377" providerId="ADAL" clId="{6FF92605-6AD4-4E66-B974-13E93CA30056}" dt="2025-02-26T09:44:15.978" v="734" actId="20577"/>
          <ac:spMkLst>
            <pc:docMk/>
            <pc:sldMk cId="467359428" sldId="278"/>
            <ac:spMk id="8" creationId="{41D205BD-EBE2-9668-137B-DF487E0EBC11}"/>
          </ac:spMkLst>
        </pc:spChg>
        <pc:graphicFrameChg chg="add mod">
          <ac:chgData name="טל גורן" userId="75a9d503-f421-4743-899e-724ba3891377" providerId="ADAL" clId="{6FF92605-6AD4-4E66-B974-13E93CA30056}" dt="2025-02-23T09:57:10.528" v="515" actId="14100"/>
          <ac:graphicFrameMkLst>
            <pc:docMk/>
            <pc:sldMk cId="467359428" sldId="278"/>
            <ac:graphicFrameMk id="2" creationId="{F87420C6-A7FC-A103-5381-02F779A13754}"/>
          </ac:graphicFrameMkLst>
        </pc:graphicFrameChg>
      </pc:sldChg>
      <pc:sldChg chg="addSp delSp modSp mod">
        <pc:chgData name="טל גורן" userId="75a9d503-f421-4743-899e-724ba3891377" providerId="ADAL" clId="{6FF92605-6AD4-4E66-B974-13E93CA30056}" dt="2025-02-26T07:07:15.292" v="718" actId="20577"/>
        <pc:sldMkLst>
          <pc:docMk/>
          <pc:sldMk cId="1088408379" sldId="279"/>
        </pc:sldMkLst>
        <pc:spChg chg="mod">
          <ac:chgData name="טל גורן" userId="75a9d503-f421-4743-899e-724ba3891377" providerId="ADAL" clId="{6FF92605-6AD4-4E66-B974-13E93CA30056}" dt="2025-02-26T07:07:15.292" v="718" actId="20577"/>
          <ac:spMkLst>
            <pc:docMk/>
            <pc:sldMk cId="1088408379" sldId="279"/>
            <ac:spMk id="2" creationId="{46745DF5-A00C-1E5F-E93C-678974C30469}"/>
          </ac:spMkLst>
        </pc:spChg>
        <pc:graphicFrameChg chg="add mod">
          <ac:chgData name="טל גורן" userId="75a9d503-f421-4743-899e-724ba3891377" providerId="ADAL" clId="{6FF92605-6AD4-4E66-B974-13E93CA30056}" dt="2025-02-23T09:56:12.035" v="510" actId="14100"/>
          <ac:graphicFrameMkLst>
            <pc:docMk/>
            <pc:sldMk cId="1088408379" sldId="279"/>
            <ac:graphicFrameMk id="6" creationId="{5AD26E4F-65CF-53D7-9731-1BC9DDD262FD}"/>
          </ac:graphicFrameMkLst>
        </pc:graphicFrameChg>
      </pc:sldChg>
      <pc:sldChg chg="addSp delSp modSp mod">
        <pc:chgData name="טל גורן" userId="75a9d503-f421-4743-899e-724ba3891377" providerId="ADAL" clId="{6FF92605-6AD4-4E66-B974-13E93CA30056}" dt="2025-02-23T07:16:12.448" v="326" actId="122"/>
        <pc:sldMkLst>
          <pc:docMk/>
          <pc:sldMk cId="4102432336" sldId="280"/>
        </pc:sldMkLst>
        <pc:graphicFrameChg chg="add mod modGraphic">
          <ac:chgData name="טל גורן" userId="75a9d503-f421-4743-899e-724ba3891377" providerId="ADAL" clId="{6FF92605-6AD4-4E66-B974-13E93CA30056}" dt="2025-02-23T07:16:12.448" v="326" actId="122"/>
          <ac:graphicFrameMkLst>
            <pc:docMk/>
            <pc:sldMk cId="4102432336" sldId="280"/>
            <ac:graphicFrameMk id="7" creationId="{DF0A93CE-B96E-AC6F-C8F7-15F112AB4310}"/>
          </ac:graphicFrameMkLst>
        </pc:graphicFrameChg>
      </pc:sldChg>
      <pc:sldChg chg="addSp delSp modSp add mod">
        <pc:chgData name="טל גורן" userId="75a9d503-f421-4743-899e-724ba3891377" providerId="ADAL" clId="{6FF92605-6AD4-4E66-B974-13E93CA30056}" dt="2025-02-26T07:39:38.495" v="723" actId="122"/>
        <pc:sldMkLst>
          <pc:docMk/>
          <pc:sldMk cId="651636691" sldId="281"/>
        </pc:sldMkLst>
        <pc:spChg chg="mod">
          <ac:chgData name="טל גורן" userId="75a9d503-f421-4743-899e-724ba3891377" providerId="ADAL" clId="{6FF92605-6AD4-4E66-B974-13E93CA30056}" dt="2025-02-12T06:35:31.457" v="82" actId="20577"/>
          <ac:spMkLst>
            <pc:docMk/>
            <pc:sldMk cId="651636691" sldId="281"/>
            <ac:spMk id="9" creationId="{9D23F8AF-FFCF-EC04-09DE-2AE8A5D89929}"/>
          </ac:spMkLst>
        </pc:spChg>
        <pc:graphicFrameChg chg="add del mod modGraphic">
          <ac:chgData name="טל גורן" userId="75a9d503-f421-4743-899e-724ba3891377" providerId="ADAL" clId="{6FF92605-6AD4-4E66-B974-13E93CA30056}" dt="2025-02-26T07:39:06.026" v="719" actId="478"/>
          <ac:graphicFrameMkLst>
            <pc:docMk/>
            <pc:sldMk cId="651636691" sldId="281"/>
            <ac:graphicFrameMk id="3" creationId="{F1085C47-211A-5675-4020-89412F78EE87}"/>
          </ac:graphicFrameMkLst>
        </pc:graphicFrameChg>
        <pc:graphicFrameChg chg="add mod modGraphic">
          <ac:chgData name="טל גורן" userId="75a9d503-f421-4743-899e-724ba3891377" providerId="ADAL" clId="{6FF92605-6AD4-4E66-B974-13E93CA30056}" dt="2025-02-26T07:39:38.495" v="723" actId="122"/>
          <ac:graphicFrameMkLst>
            <pc:docMk/>
            <pc:sldMk cId="651636691" sldId="281"/>
            <ac:graphicFrameMk id="6" creationId="{122AF67D-A2FC-E57E-5865-DE46318CCDC4}"/>
          </ac:graphicFrameMkLst>
        </pc:graphicFrame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package" Target="../embeddings/Microsoft_Excel_Worksheet4.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he-IL"/>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he-IL"/>
              <a:t>פילוח הוצאות</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he-IL"/>
        </a:p>
      </c:txPr>
    </c:title>
    <c:autoTitleDeleted val="0"/>
    <c:plotArea>
      <c:layout/>
      <c:pie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54C0-4304-8DDA-A43C2F4F603A}"/>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54C0-4304-8DDA-A43C2F4F603A}"/>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he-IL"/>
              </a:p>
            </c:txPr>
            <c:dLblPos val="ctr"/>
            <c:showLegendKey val="0"/>
            <c:showVal val="1"/>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multiLvlStrRef>
              <c:f>'טבלה מרכזת למצגת'!$B$108:$C$110</c:f>
              <c:multiLvlStrCache>
                <c:ptCount val="2"/>
                <c:lvl>
                  <c:pt idx="0">
                    <c:v>שכר</c:v>
                  </c:pt>
                  <c:pt idx="1">
                    <c:v>אחר</c:v>
                  </c:pt>
                </c:lvl>
                <c:lvl>
                  <c:pt idx="0">
                    <c:v>פילוח הוצאות</c:v>
                  </c:pt>
                </c:lvl>
              </c:multiLvlStrCache>
            </c:multiLvlStrRef>
          </c:cat>
          <c:val>
            <c:numRef>
              <c:f>'טבלה מרכזת למצגת'!$B$111:$C$111</c:f>
              <c:numCache>
                <c:formatCode>_ * #,##0_ ;_ * \-#,##0_ ;_ * "-"??_ ;_ @_ </c:formatCode>
                <c:ptCount val="2"/>
                <c:pt idx="0">
                  <c:v>-41707768.706</c:v>
                </c:pt>
                <c:pt idx="1">
                  <c:v>-23266866.026181821</c:v>
                </c:pt>
              </c:numCache>
            </c:numRef>
          </c:val>
          <c:extLst>
            <c:ext xmlns:c16="http://schemas.microsoft.com/office/drawing/2014/chart" uri="{C3380CC4-5D6E-409C-BE32-E72D297353CC}">
              <c16:uniqueId val="{00000004-54C0-4304-8DDA-A43C2F4F603A}"/>
            </c:ext>
          </c:extLst>
        </c:ser>
        <c:dLbls>
          <c:dLblPos val="ctr"/>
          <c:showLegendKey val="0"/>
          <c:showVal val="0"/>
          <c:showCatName val="0"/>
          <c:showSerName val="0"/>
          <c:showPercent val="1"/>
          <c:showBubbleSize val="0"/>
          <c:showLeaderLines val="1"/>
        </c:dLbls>
        <c:firstSliceAng val="360"/>
      </c:pieChart>
      <c:spPr>
        <a:noFill/>
        <a:ln>
          <a:noFill/>
        </a:ln>
        <a:effectLst/>
      </c:spPr>
    </c:plotArea>
    <c:legend>
      <c:legendPos val="l"/>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he-IL"/>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he-IL"/>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he-IL"/>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cap="all" spc="50" baseline="0">
                <a:solidFill>
                  <a:schemeClr val="tx1">
                    <a:lumMod val="65000"/>
                    <a:lumOff val="35000"/>
                  </a:schemeClr>
                </a:solidFill>
                <a:latin typeface="+mn-lt"/>
                <a:ea typeface="+mn-ea"/>
                <a:cs typeface="+mn-cs"/>
              </a:defRPr>
            </a:pPr>
            <a:r>
              <a:rPr lang="he-IL"/>
              <a:t>פילוח הכנסות</a:t>
            </a:r>
          </a:p>
        </c:rich>
      </c:tx>
      <c:layout>
        <c:manualLayout>
          <c:xMode val="edge"/>
          <c:yMode val="edge"/>
          <c:x val="0.39084711286089241"/>
          <c:y val="2.7777777777777776E-2"/>
        </c:manualLayout>
      </c:layout>
      <c:overlay val="0"/>
      <c:spPr>
        <a:noFill/>
        <a:ln>
          <a:noFill/>
        </a:ln>
        <a:effectLst/>
      </c:spPr>
      <c:txPr>
        <a:bodyPr rot="0" spcFirstLastPara="1" vertOverflow="ellipsis" vert="horz" wrap="square" anchor="ctr" anchorCtr="1"/>
        <a:lstStyle/>
        <a:p>
          <a:pPr>
            <a:defRPr sz="1400" b="1" i="0" u="none" strike="noStrike" kern="1200" cap="all" spc="50" baseline="0">
              <a:solidFill>
                <a:schemeClr val="tx1">
                  <a:lumMod val="65000"/>
                  <a:lumOff val="35000"/>
                </a:schemeClr>
              </a:solidFill>
              <a:latin typeface="+mn-lt"/>
              <a:ea typeface="+mn-ea"/>
              <a:cs typeface="+mn-cs"/>
            </a:defRPr>
          </a:pPr>
          <a:endParaRPr lang="he-IL"/>
        </a:p>
      </c:txPr>
    </c:title>
    <c:autoTitleDeleted val="0"/>
    <c:plotArea>
      <c:layout/>
      <c:pieChart>
        <c:varyColors val="1"/>
        <c:ser>
          <c:idx val="0"/>
          <c:order val="0"/>
          <c:dPt>
            <c:idx val="0"/>
            <c:bubble3D val="0"/>
            <c:spPr>
              <a:solidFill>
                <a:schemeClr val="accent1"/>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1-310D-4B50-A965-33A456AB798E}"/>
              </c:ext>
            </c:extLst>
          </c:dPt>
          <c:dPt>
            <c:idx val="1"/>
            <c:bubble3D val="0"/>
            <c:spPr>
              <a:solidFill>
                <a:schemeClr val="accent2"/>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3-310D-4B50-A965-33A456AB798E}"/>
              </c:ext>
            </c:extLst>
          </c:dPt>
          <c:dLbls>
            <c:dLbl>
              <c:idx val="0"/>
              <c:layout>
                <c:manualLayout>
                  <c:x val="-8.8888888888888892E-2"/>
                  <c:y val="-0.19560185185185186"/>
                </c:manualLayout>
              </c:layout>
              <c:spPr>
                <a:noFill/>
                <a:ln>
                  <a:noFill/>
                </a:ln>
                <a:effectLst/>
              </c:spPr>
              <c:txPr>
                <a:bodyPr rot="0" spcFirstLastPara="1" vertOverflow="ellipsis" vert="horz" wrap="square" lIns="38100" tIns="19050" rIns="38100" bIns="19050" anchor="ctr" anchorCtr="1">
                  <a:noAutofit/>
                </a:bodyPr>
                <a:lstStyle/>
                <a:p>
                  <a:pPr>
                    <a:defRPr sz="900" b="1" i="0" u="none" strike="noStrike" kern="1200" baseline="0">
                      <a:solidFill>
                        <a:schemeClr val="lt1"/>
                      </a:solidFill>
                      <a:latin typeface="+mn-lt"/>
                      <a:ea typeface="+mn-ea"/>
                      <a:cs typeface="+mn-cs"/>
                    </a:defRPr>
                  </a:pPr>
                  <a:endParaRPr lang="he-IL"/>
                </a:p>
              </c:txPr>
              <c:dLblPos val="bestFit"/>
              <c:showLegendKey val="0"/>
              <c:showVal val="1"/>
              <c:showCatName val="0"/>
              <c:showSerName val="0"/>
              <c:showPercent val="1"/>
              <c:showBubbleSize val="0"/>
              <c:extLst>
                <c:ext xmlns:c15="http://schemas.microsoft.com/office/drawing/2012/chart" uri="{CE6537A1-D6FC-4f65-9D91-7224C49458BB}">
                  <c15:layout>
                    <c:manualLayout>
                      <c:w val="0.13402777777777777"/>
                      <c:h val="0.1875"/>
                    </c:manualLayout>
                  </c15:layout>
                </c:ext>
                <c:ext xmlns:c16="http://schemas.microsoft.com/office/drawing/2014/chart" uri="{C3380CC4-5D6E-409C-BE32-E72D297353CC}">
                  <c16:uniqueId val="{00000001-310D-4B50-A965-33A456AB798E}"/>
                </c:ext>
              </c:extLst>
            </c:dLbl>
            <c:dLbl>
              <c:idx val="1"/>
              <c:layout>
                <c:manualLayout>
                  <c:x val="5.5628390201224849E-2"/>
                  <c:y val="0.21329013560804899"/>
                </c:manualLayout>
              </c:layout>
              <c:spPr>
                <a:noFill/>
                <a:ln>
                  <a:noFill/>
                </a:ln>
                <a:effectLst/>
              </c:spPr>
              <c:txPr>
                <a:bodyPr rot="0" spcFirstLastPara="1" vertOverflow="ellipsis" vert="horz" wrap="square" lIns="38100" tIns="19050" rIns="38100" bIns="19050" anchor="ctr" anchorCtr="1">
                  <a:noAutofit/>
                </a:bodyPr>
                <a:lstStyle/>
                <a:p>
                  <a:pPr>
                    <a:defRPr sz="900" b="1" i="0" u="none" strike="noStrike" kern="1200" baseline="0">
                      <a:solidFill>
                        <a:schemeClr val="lt1"/>
                      </a:solidFill>
                      <a:latin typeface="+mn-lt"/>
                      <a:ea typeface="+mn-ea"/>
                      <a:cs typeface="+mn-cs"/>
                    </a:defRPr>
                  </a:pPr>
                  <a:endParaRPr lang="he-IL"/>
                </a:p>
              </c:txPr>
              <c:dLblPos val="bestFit"/>
              <c:showLegendKey val="0"/>
              <c:showVal val="1"/>
              <c:showCatName val="0"/>
              <c:showSerName val="0"/>
              <c:showPercent val="1"/>
              <c:showBubbleSize val="0"/>
              <c:extLst>
                <c:ext xmlns:c15="http://schemas.microsoft.com/office/drawing/2012/chart" uri="{CE6537A1-D6FC-4f65-9D91-7224C49458BB}">
                  <c15:layout>
                    <c:manualLayout>
                      <c:w val="0.13640266841644794"/>
                      <c:h val="0.15270851560221638"/>
                    </c:manualLayout>
                  </c15:layout>
                </c:ext>
                <c:ext xmlns:c16="http://schemas.microsoft.com/office/drawing/2014/chart" uri="{C3380CC4-5D6E-409C-BE32-E72D297353CC}">
                  <c16:uniqueId val="{00000003-310D-4B50-A965-33A456AB798E}"/>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he-IL"/>
              </a:p>
            </c:txPr>
            <c:dLblPos val="bestFit"/>
            <c:showLegendKey val="0"/>
            <c:showVal val="1"/>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multiLvlStrRef>
              <c:f>'טבלה מרכזת למצגת'!$B$126:$C$128</c:f>
              <c:multiLvlStrCache>
                <c:ptCount val="2"/>
                <c:lvl>
                  <c:pt idx="0">
                    <c:v>עצמיות</c:v>
                  </c:pt>
                  <c:pt idx="1">
                    <c:v>גורמי מימון</c:v>
                  </c:pt>
                </c:lvl>
                <c:lvl>
                  <c:pt idx="0">
                    <c:v>פילוח הכנסות</c:v>
                  </c:pt>
                </c:lvl>
              </c:multiLvlStrCache>
            </c:multiLvlStrRef>
          </c:cat>
          <c:val>
            <c:numRef>
              <c:f>'טבלה מרכזת למצגת'!$B$129:$C$129</c:f>
              <c:numCache>
                <c:formatCode>_ * #,##0_ ;_ * \-#,##0_ ;_ * "-"??_ ;_ @_ </c:formatCode>
                <c:ptCount val="2"/>
                <c:pt idx="0">
                  <c:v>60676475.620000005</c:v>
                </c:pt>
                <c:pt idx="1">
                  <c:v>3919507.16</c:v>
                </c:pt>
              </c:numCache>
            </c:numRef>
          </c:val>
          <c:extLst>
            <c:ext xmlns:c16="http://schemas.microsoft.com/office/drawing/2014/chart" uri="{C3380CC4-5D6E-409C-BE32-E72D297353CC}">
              <c16:uniqueId val="{00000004-310D-4B50-A965-33A456AB798E}"/>
            </c:ext>
          </c:extLst>
        </c:ser>
        <c:dLbls>
          <c:dLblPos val="bestFit"/>
          <c:showLegendKey val="0"/>
          <c:showVal val="1"/>
          <c:showCatName val="0"/>
          <c:showSerName val="0"/>
          <c:showPercent val="0"/>
          <c:showBubbleSize val="0"/>
          <c:showLeaderLines val="1"/>
        </c:dLbls>
        <c:firstSliceAng val="360"/>
      </c:pieChart>
      <c:spPr>
        <a:noFill/>
        <a:ln>
          <a:noFill/>
        </a:ln>
        <a:effectLst/>
      </c:spPr>
    </c:plotArea>
    <c:legend>
      <c:legendPos val="l"/>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he-IL"/>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he-IL"/>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he-IL"/>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overlay val="0"/>
      <c:spPr>
        <a:noFill/>
        <a:ln>
          <a:noFill/>
        </a:ln>
        <a:effectLst/>
      </c:spPr>
      <c:txPr>
        <a:bodyPr rot="0" spcFirstLastPara="1" vertOverflow="ellipsis" vert="horz" wrap="square" anchor="ctr" anchorCtr="1"/>
        <a:lstStyle/>
        <a:p>
          <a:pPr>
            <a:defRPr sz="1400" b="0" i="0" u="none" strike="noStrike" kern="1200" spc="0" baseline="0">
              <a:solidFill>
                <a:srgbClr val="002F75"/>
              </a:solidFill>
              <a:latin typeface="+mn-lt"/>
              <a:ea typeface="+mn-ea"/>
              <a:cs typeface="+mn-cs"/>
            </a:defRPr>
          </a:pPr>
          <a:endParaRPr lang="he-IL"/>
        </a:p>
      </c:txPr>
    </c:title>
    <c:autoTitleDeleted val="0"/>
    <c:plotArea>
      <c:layout/>
      <c:barChart>
        <c:barDir val="col"/>
        <c:grouping val="clustered"/>
        <c:varyColors val="0"/>
        <c:ser>
          <c:idx val="0"/>
          <c:order val="0"/>
          <c:tx>
            <c:strRef>
              <c:f>'טבלה מרכזת למצגת'!$E$24</c:f>
              <c:strCache>
                <c:ptCount val="1"/>
                <c:pt idx="0">
                  <c:v>סה"כ תקציב שנתי</c:v>
                </c:pt>
              </c:strCache>
            </c:strRef>
          </c:tx>
          <c:spPr>
            <a:solidFill>
              <a:schemeClr val="accent1"/>
            </a:solidFill>
            <a:ln>
              <a:noFill/>
            </a:ln>
            <a:effectLst/>
          </c:spPr>
          <c:invertIfNegative val="0"/>
          <c:dLbls>
            <c:dLbl>
              <c:idx val="8"/>
              <c:layout>
                <c:manualLayout>
                  <c:x val="-4.3714689565349917E-3"/>
                  <c:y val="-3.9298015903187482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B9F-45D3-B83C-25744196014A}"/>
                </c:ext>
              </c:extLst>
            </c:dLbl>
            <c:dLbl>
              <c:idx val="9"/>
              <c:layout>
                <c:manualLayout>
                  <c:x val="1.4574240448806213E-3"/>
                  <c:y val="-4.2104811801671659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B9F-45D3-B83C-25744196014A}"/>
                </c:ext>
              </c:extLst>
            </c:dLbl>
            <c:dLbl>
              <c:idx val="12"/>
              <c:layout>
                <c:manualLayout>
                  <c:x val="1.1473972956075223E-7"/>
                  <c:y val="-2.5262931285993863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1B9F-45D3-B83C-25744196014A}"/>
                </c:ext>
              </c:extLst>
            </c:dLbl>
            <c:dLbl>
              <c:idx val="14"/>
              <c:layout>
                <c:manualLayout>
                  <c:x val="-2.9143891308430797E-3"/>
                  <c:y val="-1.6842101540632343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B9F-45D3-B83C-25744196014A}"/>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he-I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noFill/>
                      <a:round/>
                    </a:ln>
                    <a:effectLst/>
                  </c:spPr>
                </c15:leaderLines>
              </c:ext>
            </c:extLst>
          </c:dLbls>
          <c:cat>
            <c:strRef>
              <c:f>'טבלה מרכזת למצגת'!$B$25:$B$40</c:f>
              <c:strCache>
                <c:ptCount val="16"/>
                <c:pt idx="1">
                  <c:v>מטה </c:v>
                </c:pt>
                <c:pt idx="2">
                  <c:v>אופירה נבון </c:v>
                </c:pt>
                <c:pt idx="3">
                  <c:v>אלי כהן </c:v>
                </c:pt>
                <c:pt idx="4">
                  <c:v>בראשית </c:v>
                </c:pt>
                <c:pt idx="5">
                  <c:v>ברושים </c:v>
                </c:pt>
                <c:pt idx="6">
                  <c:v>צלילים </c:v>
                </c:pt>
                <c:pt idx="7">
                  <c:v>נווה קסם </c:v>
                </c:pt>
                <c:pt idx="8">
                  <c:v>בן גוריון </c:v>
                </c:pt>
                <c:pt idx="9">
                  <c:v>גושן </c:v>
                </c:pt>
                <c:pt idx="10">
                  <c:v>ספורטלי </c:v>
                </c:pt>
                <c:pt idx="11">
                  <c:v>ספריה</c:v>
                </c:pt>
                <c:pt idx="12">
                  <c:v>אשכול פיס </c:v>
                </c:pt>
                <c:pt idx="13">
                  <c:v>חי פארק</c:v>
                </c:pt>
                <c:pt idx="14">
                  <c:v>מרכז תרבות פיס לאומניות</c:v>
                </c:pt>
                <c:pt idx="15">
                  <c:v>עופרים</c:v>
                </c:pt>
              </c:strCache>
            </c:strRef>
          </c:cat>
          <c:val>
            <c:numRef>
              <c:f>'טבלה מרכזת למצגת'!$E$25:$E$40</c:f>
              <c:numCache>
                <c:formatCode>\ #,##0_ ;\(#,##0\)\ </c:formatCode>
                <c:ptCount val="16"/>
                <c:pt idx="1">
                  <c:v>-3183889.4</c:v>
                </c:pt>
                <c:pt idx="2">
                  <c:v>29943.40399999998</c:v>
                </c:pt>
                <c:pt idx="3">
                  <c:v>1754888.120000001</c:v>
                </c:pt>
                <c:pt idx="4">
                  <c:v>41500</c:v>
                </c:pt>
                <c:pt idx="5">
                  <c:v>133400</c:v>
                </c:pt>
                <c:pt idx="6">
                  <c:v>141000</c:v>
                </c:pt>
                <c:pt idx="7">
                  <c:v>127000.00000000047</c:v>
                </c:pt>
                <c:pt idx="8">
                  <c:v>-190199.20199999993</c:v>
                </c:pt>
                <c:pt idx="9">
                  <c:v>-127094.89599999995</c:v>
                </c:pt>
                <c:pt idx="10">
                  <c:v>1499223.2400000002</c:v>
                </c:pt>
                <c:pt idx="11">
                  <c:v>-591091.02</c:v>
                </c:pt>
                <c:pt idx="12">
                  <c:v>-135347.65818181809</c:v>
                </c:pt>
                <c:pt idx="13">
                  <c:v>39400</c:v>
                </c:pt>
                <c:pt idx="14">
                  <c:v>34724.400000000023</c:v>
                </c:pt>
                <c:pt idx="15">
                  <c:v>47891.060000000056</c:v>
                </c:pt>
              </c:numCache>
            </c:numRef>
          </c:val>
          <c:extLst>
            <c:ext xmlns:c16="http://schemas.microsoft.com/office/drawing/2014/chart" uri="{C3380CC4-5D6E-409C-BE32-E72D297353CC}">
              <c16:uniqueId val="{00000004-1B9F-45D3-B83C-25744196014A}"/>
            </c:ext>
          </c:extLst>
        </c:ser>
        <c:dLbls>
          <c:dLblPos val="outEnd"/>
          <c:showLegendKey val="0"/>
          <c:showVal val="1"/>
          <c:showCatName val="0"/>
          <c:showSerName val="0"/>
          <c:showPercent val="0"/>
          <c:showBubbleSize val="0"/>
        </c:dLbls>
        <c:gapWidth val="219"/>
        <c:overlap val="-27"/>
        <c:axId val="803904959"/>
        <c:axId val="793837199"/>
      </c:barChart>
      <c:catAx>
        <c:axId val="803904959"/>
        <c:scaling>
          <c:orientation val="maxMin"/>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rgbClr val="0D0D0D"/>
                </a:solidFill>
                <a:latin typeface="+mn-lt"/>
                <a:ea typeface="+mn-ea"/>
                <a:cs typeface="+mn-cs"/>
              </a:defRPr>
            </a:pPr>
            <a:endParaRPr lang="he-IL"/>
          </a:p>
        </c:txPr>
        <c:crossAx val="793837199"/>
        <c:crosses val="autoZero"/>
        <c:auto val="1"/>
        <c:lblAlgn val="ctr"/>
        <c:lblOffset val="100"/>
        <c:noMultiLvlLbl val="0"/>
      </c:catAx>
      <c:valAx>
        <c:axId val="793837199"/>
        <c:scaling>
          <c:orientation val="minMax"/>
        </c:scaling>
        <c:delete val="1"/>
        <c:axPos val="r"/>
        <c:majorGridlines>
          <c:spPr>
            <a:ln w="9525" cap="flat" cmpd="sng" algn="ctr">
              <a:noFill/>
              <a:round/>
            </a:ln>
            <a:effectLst/>
          </c:spPr>
        </c:majorGridlines>
        <c:numFmt formatCode="\ #,##0_ ;\(#,##0\)\ " sourceLinked="1"/>
        <c:majorTickMark val="none"/>
        <c:minorTickMark val="none"/>
        <c:tickLblPos val="nextTo"/>
        <c:crossAx val="803904959"/>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he-IL"/>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he-IL"/>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r>
              <a:rPr lang="he-IL"/>
              <a:t>התפתחות הכנסות שנים 2021-2025</a:t>
            </a:r>
          </a:p>
        </c:rich>
      </c:tx>
      <c:overlay val="0"/>
      <c:spPr>
        <a:noFill/>
        <a:ln>
          <a:no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he-IL"/>
        </a:p>
      </c:txPr>
    </c:title>
    <c:autoTitleDeleted val="0"/>
    <c:plotArea>
      <c:layout>
        <c:manualLayout>
          <c:layoutTarget val="inner"/>
          <c:xMode val="edge"/>
          <c:yMode val="edge"/>
          <c:x val="3.888888888888889E-2"/>
          <c:y val="0.17777777777777778"/>
          <c:w val="0.8378357392825897"/>
          <c:h val="0.61188247302420529"/>
        </c:manualLayout>
      </c:layout>
      <c:barChart>
        <c:barDir val="col"/>
        <c:grouping val="stacked"/>
        <c:varyColors val="0"/>
        <c:ser>
          <c:idx val="0"/>
          <c:order val="0"/>
          <c:tx>
            <c:strRef>
              <c:f>'טבלה מרכזת למצגת'!$C$54</c:f>
              <c:strCache>
                <c:ptCount val="1"/>
                <c:pt idx="0">
                  <c:v>משתתפים</c:v>
                </c:pt>
              </c:strCache>
            </c:strRef>
          </c:tx>
          <c:spPr>
            <a:gradFill rotWithShape="1">
              <a:gsLst>
                <a:gs pos="0">
                  <a:schemeClr val="accent6">
                    <a:satMod val="103000"/>
                    <a:lumMod val="102000"/>
                    <a:tint val="94000"/>
                  </a:schemeClr>
                </a:gs>
                <a:gs pos="50000">
                  <a:schemeClr val="accent6">
                    <a:satMod val="110000"/>
                    <a:lumMod val="100000"/>
                    <a:shade val="100000"/>
                  </a:schemeClr>
                </a:gs>
                <a:gs pos="100000">
                  <a:schemeClr val="accent6">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delete val="1"/>
          </c:dLbls>
          <c:cat>
            <c:strRef>
              <c:f>'טבלה מרכזת למצגת'!$B$55:$B$59</c:f>
              <c:strCache>
                <c:ptCount val="5"/>
                <c:pt idx="0">
                  <c:v>2021</c:v>
                </c:pt>
                <c:pt idx="1">
                  <c:v>2022</c:v>
                </c:pt>
                <c:pt idx="2">
                  <c:v>2023</c:v>
                </c:pt>
                <c:pt idx="3">
                  <c:v>צפי 2024</c:v>
                </c:pt>
                <c:pt idx="4">
                  <c:v>תקציב 2025</c:v>
                </c:pt>
              </c:strCache>
            </c:strRef>
          </c:cat>
          <c:val>
            <c:numRef>
              <c:f>'טבלה מרכזת למצגת'!$C$55:$C$59</c:f>
              <c:numCache>
                <c:formatCode>_ * #,##0_ ;_ * \-#,##0_ ;_ * "-"??_ ;_ @_ </c:formatCode>
                <c:ptCount val="5"/>
                <c:pt idx="0">
                  <c:v>51825</c:v>
                </c:pt>
                <c:pt idx="1">
                  <c:v>57280</c:v>
                </c:pt>
                <c:pt idx="2">
                  <c:v>62177</c:v>
                </c:pt>
                <c:pt idx="3">
                  <c:v>59457.263849999996</c:v>
                </c:pt>
                <c:pt idx="4">
                  <c:v>60676.475620000005</c:v>
                </c:pt>
              </c:numCache>
            </c:numRef>
          </c:val>
          <c:extLst>
            <c:ext xmlns:c16="http://schemas.microsoft.com/office/drawing/2014/chart" uri="{C3380CC4-5D6E-409C-BE32-E72D297353CC}">
              <c16:uniqueId val="{00000000-2D04-4154-A938-AECCEB4191A2}"/>
            </c:ext>
          </c:extLst>
        </c:ser>
        <c:ser>
          <c:idx val="1"/>
          <c:order val="1"/>
          <c:tx>
            <c:strRef>
              <c:f>'טבלה מרכזת למצגת'!$D$54</c:f>
              <c:strCache>
                <c:ptCount val="1"/>
                <c:pt idx="0">
                  <c:v>רשות מקומית</c:v>
                </c:pt>
              </c:strCache>
            </c:strRef>
          </c:tx>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dLbl>
              <c:idx val="0"/>
              <c:layout>
                <c:manualLayout>
                  <c:x val="4.4444444444444446E-2"/>
                  <c:y val="4.6296296296296294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D04-4154-A938-AECCEB4191A2}"/>
                </c:ext>
              </c:extLst>
            </c:dLbl>
            <c:dLbl>
              <c:idx val="1"/>
              <c:layout>
                <c:manualLayout>
                  <c:x val="4.1666666666666768E-2"/>
                  <c:y val="0"/>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D04-4154-A938-AECCEB4191A2}"/>
                </c:ext>
              </c:extLst>
            </c:dLbl>
            <c:dLbl>
              <c:idx val="2"/>
              <c:layout>
                <c:manualLayout>
                  <c:x val="7.2222222222222271E-2"/>
                  <c:y val="0"/>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D04-4154-A938-AECCEB4191A2}"/>
                </c:ext>
              </c:extLst>
            </c:dLbl>
            <c:dLbl>
              <c:idx val="3"/>
              <c:layout>
                <c:manualLayout>
                  <c:x val="3.6111329833770751E-2"/>
                  <c:y val="9.2592592592592171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D04-4154-A938-AECCEB4191A2}"/>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rgbClr val="000000"/>
                    </a:solidFill>
                    <a:latin typeface="+mn-lt"/>
                    <a:ea typeface="+mn-ea"/>
                    <a:cs typeface="+mn-cs"/>
                  </a:defRPr>
                </a:pPr>
                <a:endParaRPr lang="he-IL"/>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'טבלה מרכזת למצגת'!$B$55:$B$59</c:f>
              <c:strCache>
                <c:ptCount val="5"/>
                <c:pt idx="0">
                  <c:v>2021</c:v>
                </c:pt>
                <c:pt idx="1">
                  <c:v>2022</c:v>
                </c:pt>
                <c:pt idx="2">
                  <c:v>2023</c:v>
                </c:pt>
                <c:pt idx="3">
                  <c:v>צפי 2024</c:v>
                </c:pt>
                <c:pt idx="4">
                  <c:v>תקציב 2025</c:v>
                </c:pt>
              </c:strCache>
            </c:strRef>
          </c:cat>
          <c:val>
            <c:numRef>
              <c:f>'טבלה מרכזת למצגת'!$D$55:$D$59</c:f>
              <c:numCache>
                <c:formatCode>_ * #,##0_ ;_ * \-#,##0_ ;_ * "-"??_ ;_ @_ </c:formatCode>
                <c:ptCount val="5"/>
                <c:pt idx="0">
                  <c:v>4995</c:v>
                </c:pt>
                <c:pt idx="1">
                  <c:v>2811</c:v>
                </c:pt>
                <c:pt idx="2">
                  <c:v>2824</c:v>
                </c:pt>
                <c:pt idx="3">
                  <c:v>1000</c:v>
                </c:pt>
                <c:pt idx="4">
                  <c:v>0</c:v>
                </c:pt>
              </c:numCache>
            </c:numRef>
          </c:val>
          <c:extLst>
            <c:ext xmlns:c16="http://schemas.microsoft.com/office/drawing/2014/chart" uri="{C3380CC4-5D6E-409C-BE32-E72D297353CC}">
              <c16:uniqueId val="{00000005-2D04-4154-A938-AECCEB4191A2}"/>
            </c:ext>
          </c:extLst>
        </c:ser>
        <c:ser>
          <c:idx val="2"/>
          <c:order val="2"/>
          <c:tx>
            <c:strRef>
              <c:f>'טבלה מרכזת למצגת'!$E$54</c:f>
              <c:strCache>
                <c:ptCount val="1"/>
                <c:pt idx="0">
                  <c:v>אחרים</c:v>
                </c:pt>
              </c:strCache>
            </c:strRef>
          </c:tx>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delete val="1"/>
          </c:dLbls>
          <c:cat>
            <c:strRef>
              <c:f>'טבלה מרכזת למצגת'!$B$55:$B$59</c:f>
              <c:strCache>
                <c:ptCount val="5"/>
                <c:pt idx="0">
                  <c:v>2021</c:v>
                </c:pt>
                <c:pt idx="1">
                  <c:v>2022</c:v>
                </c:pt>
                <c:pt idx="2">
                  <c:v>2023</c:v>
                </c:pt>
                <c:pt idx="3">
                  <c:v>צפי 2024</c:v>
                </c:pt>
                <c:pt idx="4">
                  <c:v>תקציב 2025</c:v>
                </c:pt>
              </c:strCache>
            </c:strRef>
          </c:cat>
          <c:val>
            <c:numRef>
              <c:f>'טבלה מרכזת למצגת'!$E$55:$E$59</c:f>
              <c:numCache>
                <c:formatCode>_ * #,##0_ ;_ * \-#,##0_ ;_ * "-"??_ ;_ @_ </c:formatCode>
                <c:ptCount val="5"/>
                <c:pt idx="0">
                  <c:v>5613</c:v>
                </c:pt>
                <c:pt idx="1">
                  <c:v>7131</c:v>
                </c:pt>
                <c:pt idx="2">
                  <c:v>9237</c:v>
                </c:pt>
                <c:pt idx="3">
                  <c:v>1442.6434300000037</c:v>
                </c:pt>
                <c:pt idx="4">
                  <c:v>3618.3</c:v>
                </c:pt>
              </c:numCache>
            </c:numRef>
          </c:val>
          <c:extLst>
            <c:ext xmlns:c16="http://schemas.microsoft.com/office/drawing/2014/chart" uri="{C3380CC4-5D6E-409C-BE32-E72D297353CC}">
              <c16:uniqueId val="{00000006-2D04-4154-A938-AECCEB4191A2}"/>
            </c:ext>
          </c:extLst>
        </c:ser>
        <c:dLbls>
          <c:dLblPos val="ctr"/>
          <c:showLegendKey val="0"/>
          <c:showVal val="1"/>
          <c:showCatName val="0"/>
          <c:showSerName val="0"/>
          <c:showPercent val="0"/>
          <c:showBubbleSize val="0"/>
        </c:dLbls>
        <c:gapWidth val="150"/>
        <c:overlap val="100"/>
        <c:axId val="916725375"/>
        <c:axId val="916724415"/>
      </c:barChart>
      <c:catAx>
        <c:axId val="916725375"/>
        <c:scaling>
          <c:orientation val="maxMin"/>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he-IL"/>
          </a:p>
        </c:txPr>
        <c:crossAx val="916724415"/>
        <c:crosses val="autoZero"/>
        <c:auto val="1"/>
        <c:lblAlgn val="ctr"/>
        <c:lblOffset val="100"/>
        <c:noMultiLvlLbl val="0"/>
      </c:catAx>
      <c:valAx>
        <c:axId val="916724415"/>
        <c:scaling>
          <c:orientation val="minMax"/>
        </c:scaling>
        <c:delete val="0"/>
        <c:axPos val="r"/>
        <c:majorGridlines>
          <c:spPr>
            <a:ln w="9525" cap="flat" cmpd="sng" algn="ctr">
              <a:solidFill>
                <a:schemeClr val="tx1">
                  <a:lumMod val="15000"/>
                  <a:lumOff val="85000"/>
                </a:schemeClr>
              </a:solidFill>
              <a:round/>
            </a:ln>
            <a:effectLst/>
          </c:spPr>
        </c:majorGridlines>
        <c:numFmt formatCode="_ * #,##0_ ;_ * \-#,##0_ ;_ * &quot;-&quot;??_ ;_ @_ "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he-IL"/>
          </a:p>
        </c:txPr>
        <c:crossAx val="91672537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he-IL"/>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he-IL"/>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he-IL"/>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he-IL"/>
              <a:t>התפתחות עודף/גירעון לשנים 2021-2025</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he-IL"/>
        </a:p>
      </c:txPr>
    </c:title>
    <c:autoTitleDeleted val="0"/>
    <c:plotArea>
      <c:layout/>
      <c:lineChart>
        <c:grouping val="stacked"/>
        <c:varyColors val="0"/>
        <c:ser>
          <c:idx val="0"/>
          <c:order val="0"/>
          <c:tx>
            <c:strRef>
              <c:f>'טבלה מרכזת למצגת'!$C$70:$C$72</c:f>
              <c:strCache>
                <c:ptCount val="3"/>
                <c:pt idx="0">
                  <c:v>התפתחות עודף/גרעון</c:v>
                </c:pt>
                <c:pt idx="2">
                  <c:v>שוטף (*)</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'טבלה מרכזת למצגת'!$B$73:$B$77</c:f>
              <c:strCache>
                <c:ptCount val="5"/>
                <c:pt idx="0">
                  <c:v>2021</c:v>
                </c:pt>
                <c:pt idx="1">
                  <c:v>2022</c:v>
                </c:pt>
                <c:pt idx="2">
                  <c:v>2023</c:v>
                </c:pt>
                <c:pt idx="3">
                  <c:v>צפי 2024</c:v>
                </c:pt>
                <c:pt idx="4">
                  <c:v>תקציב 2025</c:v>
                </c:pt>
              </c:strCache>
            </c:strRef>
          </c:cat>
          <c:val>
            <c:numRef>
              <c:f>'טבלה מרכזת למצגת'!$C$73:$C$77</c:f>
              <c:numCache>
                <c:formatCode>\ #,##0_ ;\(#,##0\)\ </c:formatCode>
                <c:ptCount val="5"/>
                <c:pt idx="0">
                  <c:v>-762.63699999999994</c:v>
                </c:pt>
                <c:pt idx="1">
                  <c:v>-451.04899999999998</c:v>
                </c:pt>
                <c:pt idx="2">
                  <c:v>191.41300000000001</c:v>
                </c:pt>
                <c:pt idx="3">
                  <c:v>2123.3316599999976</c:v>
                </c:pt>
                <c:pt idx="4">
                  <c:v>-378.65195218181611</c:v>
                </c:pt>
              </c:numCache>
            </c:numRef>
          </c:val>
          <c:smooth val="0"/>
          <c:extLst>
            <c:ext xmlns:c16="http://schemas.microsoft.com/office/drawing/2014/chart" uri="{C3380CC4-5D6E-409C-BE32-E72D297353CC}">
              <c16:uniqueId val="{00000000-DFBB-4131-BFC3-CA0577CD171D}"/>
            </c:ext>
          </c:extLst>
        </c:ser>
        <c:ser>
          <c:idx val="1"/>
          <c:order val="1"/>
          <c:tx>
            <c:strRef>
              <c:f>'טבלה מרכזת למצגת'!$D$70:$D$72</c:f>
              <c:strCache>
                <c:ptCount val="3"/>
                <c:pt idx="0">
                  <c:v>התפתחות עודף/גרעון</c:v>
                </c:pt>
                <c:pt idx="2">
                  <c:v>מצטבר</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'טבלה מרכזת למצגת'!$B$73:$B$77</c:f>
              <c:strCache>
                <c:ptCount val="5"/>
                <c:pt idx="0">
                  <c:v>2021</c:v>
                </c:pt>
                <c:pt idx="1">
                  <c:v>2022</c:v>
                </c:pt>
                <c:pt idx="2">
                  <c:v>2023</c:v>
                </c:pt>
                <c:pt idx="3">
                  <c:v>צפי 2024</c:v>
                </c:pt>
                <c:pt idx="4">
                  <c:v>תקציב 2025</c:v>
                </c:pt>
              </c:strCache>
            </c:strRef>
          </c:cat>
          <c:val>
            <c:numRef>
              <c:f>'טבלה מרכזת למצגת'!$D$73:$D$77</c:f>
              <c:numCache>
                <c:formatCode>\ #,##0_ ;\(#,##0\)\ </c:formatCode>
                <c:ptCount val="5"/>
                <c:pt idx="0">
                  <c:v>-3497</c:v>
                </c:pt>
                <c:pt idx="1">
                  <c:v>-2893</c:v>
                </c:pt>
                <c:pt idx="2">
                  <c:v>-1995</c:v>
                </c:pt>
                <c:pt idx="3">
                  <c:v>128.33165999999756</c:v>
                </c:pt>
                <c:pt idx="4">
                  <c:v>-250.32029218181856</c:v>
                </c:pt>
              </c:numCache>
            </c:numRef>
          </c:val>
          <c:smooth val="0"/>
          <c:extLst>
            <c:ext xmlns:c16="http://schemas.microsoft.com/office/drawing/2014/chart" uri="{C3380CC4-5D6E-409C-BE32-E72D297353CC}">
              <c16:uniqueId val="{00000001-DFBB-4131-BFC3-CA0577CD171D}"/>
            </c:ext>
          </c:extLst>
        </c:ser>
        <c:dLbls>
          <c:showLegendKey val="0"/>
          <c:showVal val="0"/>
          <c:showCatName val="0"/>
          <c:showSerName val="0"/>
          <c:showPercent val="0"/>
          <c:showBubbleSize val="0"/>
        </c:dLbls>
        <c:marker val="1"/>
        <c:smooth val="0"/>
        <c:axId val="1260229391"/>
        <c:axId val="1260228431"/>
      </c:lineChart>
      <c:catAx>
        <c:axId val="1260229391"/>
        <c:scaling>
          <c:orientation val="maxMin"/>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he-IL"/>
          </a:p>
        </c:txPr>
        <c:crossAx val="1260228431"/>
        <c:crosses val="autoZero"/>
        <c:auto val="1"/>
        <c:lblAlgn val="ctr"/>
        <c:lblOffset val="100"/>
        <c:noMultiLvlLbl val="0"/>
      </c:catAx>
      <c:valAx>
        <c:axId val="1260228431"/>
        <c:scaling>
          <c:orientation val="minMax"/>
        </c:scaling>
        <c:delete val="0"/>
        <c:axPos val="r"/>
        <c:majorGridlines>
          <c:spPr>
            <a:ln w="9525" cap="flat" cmpd="sng" algn="ctr">
              <a:solidFill>
                <a:schemeClr val="tx1">
                  <a:lumMod val="15000"/>
                  <a:lumOff val="85000"/>
                </a:schemeClr>
              </a:solidFill>
              <a:round/>
            </a:ln>
            <a:effectLst/>
          </c:spPr>
        </c:majorGridlines>
        <c:numFmt formatCode="\ #,##0_ ;\(#,##0\)\ "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he-IL"/>
          </a:p>
        </c:txPr>
        <c:crossAx val="126022939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he-IL"/>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he-IL"/>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lt1"/>
    </cs:fontRef>
    <cs:defRPr sz="900"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48">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8199F5F3-BF9F-4128-9A4A-089E1EC74467}" type="datetimeFigureOut">
              <a:rPr lang="he-IL" smtClean="0"/>
              <a:t>כ"ח/שבט/תשפ"ה</a:t>
            </a:fld>
            <a:endParaRPr lang="he-IL"/>
          </a:p>
        </p:txBody>
      </p:sp>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2FE73885-D1C2-4822-9F8A-871C992EF9F0}" type="slidenum">
              <a:rPr lang="he-IL" smtClean="0"/>
              <a:t>‹#›</a:t>
            </a:fld>
            <a:endParaRPr lang="he-IL"/>
          </a:p>
        </p:txBody>
      </p:sp>
    </p:spTree>
    <p:extLst>
      <p:ext uri="{BB962C8B-B14F-4D97-AF65-F5344CB8AC3E}">
        <p14:creationId xmlns:p14="http://schemas.microsoft.com/office/powerpoint/2010/main" val="421842483"/>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B372492-86F9-D8D3-D89E-53BC949EF2D7}"/>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5DDAF87C-5855-4679-C15D-59FA21B49FD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576447F0-5CFD-57B8-49BC-9AB80F150733}"/>
              </a:ext>
            </a:extLst>
          </p:cNvPr>
          <p:cNvSpPr>
            <a:spLocks noGrp="1"/>
          </p:cNvSpPr>
          <p:nvPr>
            <p:ph type="dt" sz="half" idx="10"/>
          </p:nvPr>
        </p:nvSpPr>
        <p:spPr/>
        <p:txBody>
          <a:bodyPr/>
          <a:lstStyle/>
          <a:p>
            <a:fld id="{9F6AC46F-B17F-40F3-8112-9865C312601C}" type="datetime8">
              <a:rPr lang="he-IL" smtClean="0"/>
              <a:t>26 פברואר 25</a:t>
            </a:fld>
            <a:endParaRPr lang="he-IL"/>
          </a:p>
        </p:txBody>
      </p:sp>
      <p:sp>
        <p:nvSpPr>
          <p:cNvPr id="5" name="מציין מיקום של כותרת תחתונה 4">
            <a:extLst>
              <a:ext uri="{FF2B5EF4-FFF2-40B4-BE49-F238E27FC236}">
                <a16:creationId xmlns:a16="http://schemas.microsoft.com/office/drawing/2014/main" id="{26602055-0634-9F4D-577C-4690690AB5CB}"/>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9000636F-A8F9-B5FE-E883-9BCBC76FD39A}"/>
              </a:ext>
            </a:extLst>
          </p:cNvPr>
          <p:cNvSpPr>
            <a:spLocks noGrp="1"/>
          </p:cNvSpPr>
          <p:nvPr>
            <p:ph type="sldNum" sz="quarter" idx="12"/>
          </p:nvPr>
        </p:nvSpPr>
        <p:spPr/>
        <p:txBody>
          <a:bodyPr/>
          <a:lstStyle/>
          <a:p>
            <a:fld id="{6506E92E-0720-45C4-BB03-8D91C175AD6B}" type="slidenum">
              <a:rPr lang="he-IL" smtClean="0"/>
              <a:t>‹#›</a:t>
            </a:fld>
            <a:endParaRPr lang="he-IL"/>
          </a:p>
        </p:txBody>
      </p:sp>
    </p:spTree>
    <p:extLst>
      <p:ext uri="{BB962C8B-B14F-4D97-AF65-F5344CB8AC3E}">
        <p14:creationId xmlns:p14="http://schemas.microsoft.com/office/powerpoint/2010/main" val="28229907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52E0420-5241-E009-6F65-F53477385DBE}"/>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9EEB6AE5-3E09-CBA1-C28C-ACEC8E542AEB}"/>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5C60CDED-1399-4FC2-DE7D-97E5C2D89B8F}"/>
              </a:ext>
            </a:extLst>
          </p:cNvPr>
          <p:cNvSpPr>
            <a:spLocks noGrp="1"/>
          </p:cNvSpPr>
          <p:nvPr>
            <p:ph type="dt" sz="half" idx="10"/>
          </p:nvPr>
        </p:nvSpPr>
        <p:spPr/>
        <p:txBody>
          <a:bodyPr/>
          <a:lstStyle/>
          <a:p>
            <a:fld id="{047B3F54-FE10-4F83-8A2C-F5CAD9DD8E09}" type="datetime8">
              <a:rPr lang="he-IL" smtClean="0"/>
              <a:t>26 פברואר 25</a:t>
            </a:fld>
            <a:endParaRPr lang="he-IL"/>
          </a:p>
        </p:txBody>
      </p:sp>
      <p:sp>
        <p:nvSpPr>
          <p:cNvPr id="5" name="מציין מיקום של כותרת תחתונה 4">
            <a:extLst>
              <a:ext uri="{FF2B5EF4-FFF2-40B4-BE49-F238E27FC236}">
                <a16:creationId xmlns:a16="http://schemas.microsoft.com/office/drawing/2014/main" id="{0CB88EA3-6206-3C27-90E4-4BF3E0989FA1}"/>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6783FF39-4044-5EB3-9D2C-F3D380BAAF33}"/>
              </a:ext>
            </a:extLst>
          </p:cNvPr>
          <p:cNvSpPr>
            <a:spLocks noGrp="1"/>
          </p:cNvSpPr>
          <p:nvPr>
            <p:ph type="sldNum" sz="quarter" idx="12"/>
          </p:nvPr>
        </p:nvSpPr>
        <p:spPr/>
        <p:txBody>
          <a:bodyPr/>
          <a:lstStyle/>
          <a:p>
            <a:fld id="{6506E92E-0720-45C4-BB03-8D91C175AD6B}" type="slidenum">
              <a:rPr lang="he-IL" smtClean="0"/>
              <a:t>‹#›</a:t>
            </a:fld>
            <a:endParaRPr lang="he-IL"/>
          </a:p>
        </p:txBody>
      </p:sp>
    </p:spTree>
    <p:extLst>
      <p:ext uri="{BB962C8B-B14F-4D97-AF65-F5344CB8AC3E}">
        <p14:creationId xmlns:p14="http://schemas.microsoft.com/office/powerpoint/2010/main" val="3734696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98CF68B-3462-652F-851A-3C8A64DC38E4}"/>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4F0383C7-C313-9A08-32FA-9894188E355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2843E01D-84B2-4F0E-DF49-6CEF200A9642}"/>
              </a:ext>
            </a:extLst>
          </p:cNvPr>
          <p:cNvSpPr>
            <a:spLocks noGrp="1"/>
          </p:cNvSpPr>
          <p:nvPr>
            <p:ph type="dt" sz="half" idx="10"/>
          </p:nvPr>
        </p:nvSpPr>
        <p:spPr/>
        <p:txBody>
          <a:bodyPr/>
          <a:lstStyle/>
          <a:p>
            <a:fld id="{B7C7E063-0F4C-45E3-B10B-A81D2B147B5B}" type="datetime8">
              <a:rPr lang="he-IL" smtClean="0"/>
              <a:t>26 פברואר 25</a:t>
            </a:fld>
            <a:endParaRPr lang="he-IL"/>
          </a:p>
        </p:txBody>
      </p:sp>
      <p:sp>
        <p:nvSpPr>
          <p:cNvPr id="5" name="מציין מיקום של כותרת תחתונה 4">
            <a:extLst>
              <a:ext uri="{FF2B5EF4-FFF2-40B4-BE49-F238E27FC236}">
                <a16:creationId xmlns:a16="http://schemas.microsoft.com/office/drawing/2014/main" id="{51CC54F0-8A9F-A2E6-B8B2-B91334919C68}"/>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782A4FD2-4002-0057-306D-C3F2FCA73B4D}"/>
              </a:ext>
            </a:extLst>
          </p:cNvPr>
          <p:cNvSpPr>
            <a:spLocks noGrp="1"/>
          </p:cNvSpPr>
          <p:nvPr>
            <p:ph type="sldNum" sz="quarter" idx="12"/>
          </p:nvPr>
        </p:nvSpPr>
        <p:spPr/>
        <p:txBody>
          <a:bodyPr/>
          <a:lstStyle/>
          <a:p>
            <a:fld id="{6506E92E-0720-45C4-BB03-8D91C175AD6B}" type="slidenum">
              <a:rPr lang="he-IL" smtClean="0"/>
              <a:t>‹#›</a:t>
            </a:fld>
            <a:endParaRPr lang="he-IL"/>
          </a:p>
        </p:txBody>
      </p:sp>
    </p:spTree>
    <p:extLst>
      <p:ext uri="{BB962C8B-B14F-4D97-AF65-F5344CB8AC3E}">
        <p14:creationId xmlns:p14="http://schemas.microsoft.com/office/powerpoint/2010/main" val="8860204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17952BD-DEBF-2682-43CD-C4520DA09DC8}"/>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D8701F2B-BDA1-5787-A267-4043EBD4CDA4}"/>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7F4E07F0-FAFB-2178-0BDC-FDBB47EC1C4B}"/>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271000C8-22B3-428F-8416-ED0260B0CFDC}"/>
              </a:ext>
            </a:extLst>
          </p:cNvPr>
          <p:cNvSpPr>
            <a:spLocks noGrp="1"/>
          </p:cNvSpPr>
          <p:nvPr>
            <p:ph type="dt" sz="half" idx="10"/>
          </p:nvPr>
        </p:nvSpPr>
        <p:spPr/>
        <p:txBody>
          <a:bodyPr/>
          <a:lstStyle/>
          <a:p>
            <a:fld id="{047FFB2F-5E97-4843-81B1-463BF3358DEF}" type="datetime8">
              <a:rPr lang="he-IL" smtClean="0"/>
              <a:t>26 פברואר 25</a:t>
            </a:fld>
            <a:endParaRPr lang="he-IL"/>
          </a:p>
        </p:txBody>
      </p:sp>
      <p:sp>
        <p:nvSpPr>
          <p:cNvPr id="6" name="מציין מיקום של כותרת תחתונה 5">
            <a:extLst>
              <a:ext uri="{FF2B5EF4-FFF2-40B4-BE49-F238E27FC236}">
                <a16:creationId xmlns:a16="http://schemas.microsoft.com/office/drawing/2014/main" id="{FB2DD4A6-18B4-6843-E3F6-FCDB06202136}"/>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8B80DA3B-119C-EECB-6F8A-21B931ADCD97}"/>
              </a:ext>
            </a:extLst>
          </p:cNvPr>
          <p:cNvSpPr>
            <a:spLocks noGrp="1"/>
          </p:cNvSpPr>
          <p:nvPr>
            <p:ph type="sldNum" sz="quarter" idx="12"/>
          </p:nvPr>
        </p:nvSpPr>
        <p:spPr/>
        <p:txBody>
          <a:bodyPr/>
          <a:lstStyle/>
          <a:p>
            <a:fld id="{6506E92E-0720-45C4-BB03-8D91C175AD6B}" type="slidenum">
              <a:rPr lang="he-IL" smtClean="0"/>
              <a:t>‹#›</a:t>
            </a:fld>
            <a:endParaRPr lang="he-IL"/>
          </a:p>
        </p:txBody>
      </p:sp>
    </p:spTree>
    <p:extLst>
      <p:ext uri="{BB962C8B-B14F-4D97-AF65-F5344CB8AC3E}">
        <p14:creationId xmlns:p14="http://schemas.microsoft.com/office/powerpoint/2010/main" val="18223383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C792D8B-DD26-CDC5-BB81-BCF3A04B9113}"/>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38DB7090-5C6F-34AF-5581-6EA778A6960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132EFE61-6A75-46D9-86A6-98A31504A0E8}"/>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BDDAF05F-6898-1B33-2B97-C516CAA23C5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F4452C87-2334-3607-2FB6-C752E4989829}"/>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35137979-7DB6-7379-1A6F-C8ACBE25C56B}"/>
              </a:ext>
            </a:extLst>
          </p:cNvPr>
          <p:cNvSpPr>
            <a:spLocks noGrp="1"/>
          </p:cNvSpPr>
          <p:nvPr>
            <p:ph type="dt" sz="half" idx="10"/>
          </p:nvPr>
        </p:nvSpPr>
        <p:spPr/>
        <p:txBody>
          <a:bodyPr/>
          <a:lstStyle/>
          <a:p>
            <a:fld id="{907E8EC5-9A89-44B4-BDC6-BD76C53E630E}" type="datetime8">
              <a:rPr lang="he-IL" smtClean="0"/>
              <a:t>26 פברואר 25</a:t>
            </a:fld>
            <a:endParaRPr lang="he-IL"/>
          </a:p>
        </p:txBody>
      </p:sp>
      <p:sp>
        <p:nvSpPr>
          <p:cNvPr id="8" name="מציין מיקום של כותרת תחתונה 7">
            <a:extLst>
              <a:ext uri="{FF2B5EF4-FFF2-40B4-BE49-F238E27FC236}">
                <a16:creationId xmlns:a16="http://schemas.microsoft.com/office/drawing/2014/main" id="{6E5E9A38-A357-D25E-AE29-D3F3B32EE756}"/>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78EAEC15-FD2E-D1D6-050E-E410D058EE75}"/>
              </a:ext>
            </a:extLst>
          </p:cNvPr>
          <p:cNvSpPr>
            <a:spLocks noGrp="1"/>
          </p:cNvSpPr>
          <p:nvPr>
            <p:ph type="sldNum" sz="quarter" idx="12"/>
          </p:nvPr>
        </p:nvSpPr>
        <p:spPr/>
        <p:txBody>
          <a:bodyPr/>
          <a:lstStyle/>
          <a:p>
            <a:fld id="{6506E92E-0720-45C4-BB03-8D91C175AD6B}" type="slidenum">
              <a:rPr lang="he-IL" smtClean="0"/>
              <a:t>‹#›</a:t>
            </a:fld>
            <a:endParaRPr lang="he-IL"/>
          </a:p>
        </p:txBody>
      </p:sp>
    </p:spTree>
    <p:extLst>
      <p:ext uri="{BB962C8B-B14F-4D97-AF65-F5344CB8AC3E}">
        <p14:creationId xmlns:p14="http://schemas.microsoft.com/office/powerpoint/2010/main" val="22017318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99D4CB5-EB08-B992-932A-E372B0A9A6C8}"/>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1373BDC1-4C96-91E5-3123-D4A4029DC36E}"/>
              </a:ext>
            </a:extLst>
          </p:cNvPr>
          <p:cNvSpPr>
            <a:spLocks noGrp="1"/>
          </p:cNvSpPr>
          <p:nvPr>
            <p:ph type="dt" sz="half" idx="10"/>
          </p:nvPr>
        </p:nvSpPr>
        <p:spPr/>
        <p:txBody>
          <a:bodyPr/>
          <a:lstStyle/>
          <a:p>
            <a:fld id="{53E35BE8-133F-4CBA-B4D1-3905964770E0}" type="datetime8">
              <a:rPr lang="he-IL" smtClean="0"/>
              <a:t>26 פברואר 25</a:t>
            </a:fld>
            <a:endParaRPr lang="he-IL"/>
          </a:p>
        </p:txBody>
      </p:sp>
      <p:sp>
        <p:nvSpPr>
          <p:cNvPr id="4" name="מציין מיקום של כותרת תחתונה 3">
            <a:extLst>
              <a:ext uri="{FF2B5EF4-FFF2-40B4-BE49-F238E27FC236}">
                <a16:creationId xmlns:a16="http://schemas.microsoft.com/office/drawing/2014/main" id="{B6816747-A076-FA6A-1DD5-938D8D7C8427}"/>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FB0F4BD0-F49D-F1AB-6F9A-A798255D9ABD}"/>
              </a:ext>
            </a:extLst>
          </p:cNvPr>
          <p:cNvSpPr>
            <a:spLocks noGrp="1"/>
          </p:cNvSpPr>
          <p:nvPr>
            <p:ph type="sldNum" sz="quarter" idx="12"/>
          </p:nvPr>
        </p:nvSpPr>
        <p:spPr/>
        <p:txBody>
          <a:bodyPr/>
          <a:lstStyle/>
          <a:p>
            <a:fld id="{6506E92E-0720-45C4-BB03-8D91C175AD6B}" type="slidenum">
              <a:rPr lang="he-IL" smtClean="0"/>
              <a:t>‹#›</a:t>
            </a:fld>
            <a:endParaRPr lang="he-IL"/>
          </a:p>
        </p:txBody>
      </p:sp>
    </p:spTree>
    <p:extLst>
      <p:ext uri="{BB962C8B-B14F-4D97-AF65-F5344CB8AC3E}">
        <p14:creationId xmlns:p14="http://schemas.microsoft.com/office/powerpoint/2010/main" val="29137709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EBB5CA36-D69D-CC65-68AA-587B06FDC594}"/>
              </a:ext>
            </a:extLst>
          </p:cNvPr>
          <p:cNvSpPr>
            <a:spLocks noGrp="1"/>
          </p:cNvSpPr>
          <p:nvPr>
            <p:ph type="dt" sz="half" idx="10"/>
          </p:nvPr>
        </p:nvSpPr>
        <p:spPr/>
        <p:txBody>
          <a:bodyPr/>
          <a:lstStyle/>
          <a:p>
            <a:fld id="{1F9BE6BE-FD12-42AC-8C89-B2C075709384}" type="datetime8">
              <a:rPr lang="he-IL" smtClean="0"/>
              <a:t>26 פברואר 25</a:t>
            </a:fld>
            <a:endParaRPr lang="he-IL"/>
          </a:p>
        </p:txBody>
      </p:sp>
      <p:sp>
        <p:nvSpPr>
          <p:cNvPr id="3" name="מציין מיקום של כותרת תחתונה 2">
            <a:extLst>
              <a:ext uri="{FF2B5EF4-FFF2-40B4-BE49-F238E27FC236}">
                <a16:creationId xmlns:a16="http://schemas.microsoft.com/office/drawing/2014/main" id="{EA3D90BC-D719-5838-6A88-3682B91C8D00}"/>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5677613A-D72F-6089-702B-74BB0D10B5B5}"/>
              </a:ext>
            </a:extLst>
          </p:cNvPr>
          <p:cNvSpPr>
            <a:spLocks noGrp="1"/>
          </p:cNvSpPr>
          <p:nvPr>
            <p:ph type="sldNum" sz="quarter" idx="12"/>
          </p:nvPr>
        </p:nvSpPr>
        <p:spPr/>
        <p:txBody>
          <a:bodyPr/>
          <a:lstStyle/>
          <a:p>
            <a:fld id="{6506E92E-0720-45C4-BB03-8D91C175AD6B}" type="slidenum">
              <a:rPr lang="he-IL" smtClean="0"/>
              <a:t>‹#›</a:t>
            </a:fld>
            <a:endParaRPr lang="he-IL"/>
          </a:p>
        </p:txBody>
      </p:sp>
    </p:spTree>
    <p:extLst>
      <p:ext uri="{BB962C8B-B14F-4D97-AF65-F5344CB8AC3E}">
        <p14:creationId xmlns:p14="http://schemas.microsoft.com/office/powerpoint/2010/main" val="11464756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01DE75C-2EFB-2B3A-DA21-F937D4A2D186}"/>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18F77A40-D795-F056-CCBC-0AAB2A3B9F2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452AAABD-E731-B2B6-F397-8C959BAE317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4B2D686C-D77A-4E74-DAB2-2A74E43496B8}"/>
              </a:ext>
            </a:extLst>
          </p:cNvPr>
          <p:cNvSpPr>
            <a:spLocks noGrp="1"/>
          </p:cNvSpPr>
          <p:nvPr>
            <p:ph type="dt" sz="half" idx="10"/>
          </p:nvPr>
        </p:nvSpPr>
        <p:spPr/>
        <p:txBody>
          <a:bodyPr/>
          <a:lstStyle/>
          <a:p>
            <a:fld id="{1C9D5C20-51E0-4D44-90AC-F0CB16FB30ED}" type="datetime8">
              <a:rPr lang="he-IL" smtClean="0"/>
              <a:t>26 פברואר 25</a:t>
            </a:fld>
            <a:endParaRPr lang="he-IL"/>
          </a:p>
        </p:txBody>
      </p:sp>
      <p:sp>
        <p:nvSpPr>
          <p:cNvPr id="6" name="מציין מיקום של כותרת תחתונה 5">
            <a:extLst>
              <a:ext uri="{FF2B5EF4-FFF2-40B4-BE49-F238E27FC236}">
                <a16:creationId xmlns:a16="http://schemas.microsoft.com/office/drawing/2014/main" id="{369E154F-7183-6585-28C4-3064BE497297}"/>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56569EA1-9BCE-13C6-440C-0324B7856013}"/>
              </a:ext>
            </a:extLst>
          </p:cNvPr>
          <p:cNvSpPr>
            <a:spLocks noGrp="1"/>
          </p:cNvSpPr>
          <p:nvPr>
            <p:ph type="sldNum" sz="quarter" idx="12"/>
          </p:nvPr>
        </p:nvSpPr>
        <p:spPr/>
        <p:txBody>
          <a:bodyPr/>
          <a:lstStyle/>
          <a:p>
            <a:fld id="{6506E92E-0720-45C4-BB03-8D91C175AD6B}" type="slidenum">
              <a:rPr lang="he-IL" smtClean="0"/>
              <a:t>‹#›</a:t>
            </a:fld>
            <a:endParaRPr lang="he-IL"/>
          </a:p>
        </p:txBody>
      </p:sp>
    </p:spTree>
    <p:extLst>
      <p:ext uri="{BB962C8B-B14F-4D97-AF65-F5344CB8AC3E}">
        <p14:creationId xmlns:p14="http://schemas.microsoft.com/office/powerpoint/2010/main" val="61055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0CD6F48-88CD-8846-A375-5534B0EAAB5D}"/>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EFA4101F-E3C0-ACCC-DD27-17A49650DAD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8588F7AA-2D90-8837-3930-FAC7CC65C4F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19730CAF-FD1B-6559-4B1C-E0A31318F15E}"/>
              </a:ext>
            </a:extLst>
          </p:cNvPr>
          <p:cNvSpPr>
            <a:spLocks noGrp="1"/>
          </p:cNvSpPr>
          <p:nvPr>
            <p:ph type="dt" sz="half" idx="10"/>
          </p:nvPr>
        </p:nvSpPr>
        <p:spPr/>
        <p:txBody>
          <a:bodyPr/>
          <a:lstStyle/>
          <a:p>
            <a:fld id="{2D2A879F-7121-493D-81D3-A776C19AE39D}" type="datetime8">
              <a:rPr lang="he-IL" smtClean="0"/>
              <a:t>26 פברואר 25</a:t>
            </a:fld>
            <a:endParaRPr lang="he-IL"/>
          </a:p>
        </p:txBody>
      </p:sp>
      <p:sp>
        <p:nvSpPr>
          <p:cNvPr id="6" name="מציין מיקום של כותרת תחתונה 5">
            <a:extLst>
              <a:ext uri="{FF2B5EF4-FFF2-40B4-BE49-F238E27FC236}">
                <a16:creationId xmlns:a16="http://schemas.microsoft.com/office/drawing/2014/main" id="{DE69F9A1-455A-44A3-CBCD-402C6F95FC3B}"/>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E541CED0-3587-9269-FB38-5127D75FA8CB}"/>
              </a:ext>
            </a:extLst>
          </p:cNvPr>
          <p:cNvSpPr>
            <a:spLocks noGrp="1"/>
          </p:cNvSpPr>
          <p:nvPr>
            <p:ph type="sldNum" sz="quarter" idx="12"/>
          </p:nvPr>
        </p:nvSpPr>
        <p:spPr/>
        <p:txBody>
          <a:bodyPr/>
          <a:lstStyle/>
          <a:p>
            <a:fld id="{6506E92E-0720-45C4-BB03-8D91C175AD6B}" type="slidenum">
              <a:rPr lang="he-IL" smtClean="0"/>
              <a:t>‹#›</a:t>
            </a:fld>
            <a:endParaRPr lang="he-IL"/>
          </a:p>
        </p:txBody>
      </p:sp>
    </p:spTree>
    <p:extLst>
      <p:ext uri="{BB962C8B-B14F-4D97-AF65-F5344CB8AC3E}">
        <p14:creationId xmlns:p14="http://schemas.microsoft.com/office/powerpoint/2010/main" val="34736939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FBC12DF-1053-3504-5959-7F42BA0BFEC4}"/>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D943991D-95FA-8B69-9D0C-6B15F67C30BB}"/>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78DD63D7-6BEF-0806-1C20-8B90898969FD}"/>
              </a:ext>
            </a:extLst>
          </p:cNvPr>
          <p:cNvSpPr>
            <a:spLocks noGrp="1"/>
          </p:cNvSpPr>
          <p:nvPr>
            <p:ph type="dt" sz="half" idx="10"/>
          </p:nvPr>
        </p:nvSpPr>
        <p:spPr/>
        <p:txBody>
          <a:bodyPr/>
          <a:lstStyle/>
          <a:p>
            <a:fld id="{7146C71E-E0B0-416C-B946-C964D15C44DB}" type="datetime8">
              <a:rPr lang="he-IL" smtClean="0"/>
              <a:t>26 פברואר 25</a:t>
            </a:fld>
            <a:endParaRPr lang="he-IL"/>
          </a:p>
        </p:txBody>
      </p:sp>
      <p:sp>
        <p:nvSpPr>
          <p:cNvPr id="5" name="מציין מיקום של כותרת תחתונה 4">
            <a:extLst>
              <a:ext uri="{FF2B5EF4-FFF2-40B4-BE49-F238E27FC236}">
                <a16:creationId xmlns:a16="http://schemas.microsoft.com/office/drawing/2014/main" id="{B461778E-FC65-7A5E-E38A-8FFE3BA1F79E}"/>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57393F3B-0048-398D-5D4F-09D28D33BE27}"/>
              </a:ext>
            </a:extLst>
          </p:cNvPr>
          <p:cNvSpPr>
            <a:spLocks noGrp="1"/>
          </p:cNvSpPr>
          <p:nvPr>
            <p:ph type="sldNum" sz="quarter" idx="12"/>
          </p:nvPr>
        </p:nvSpPr>
        <p:spPr/>
        <p:txBody>
          <a:bodyPr/>
          <a:lstStyle/>
          <a:p>
            <a:fld id="{6506E92E-0720-45C4-BB03-8D91C175AD6B}" type="slidenum">
              <a:rPr lang="he-IL" smtClean="0"/>
              <a:t>‹#›</a:t>
            </a:fld>
            <a:endParaRPr lang="he-IL"/>
          </a:p>
        </p:txBody>
      </p:sp>
    </p:spTree>
    <p:extLst>
      <p:ext uri="{BB962C8B-B14F-4D97-AF65-F5344CB8AC3E}">
        <p14:creationId xmlns:p14="http://schemas.microsoft.com/office/powerpoint/2010/main" val="3225794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B82E8D9C-6BAD-EB91-5179-7A4542A23083}"/>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4683E49E-216C-3108-39FA-99A2725FF299}"/>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7FFB399E-5763-A50F-1FAE-1549CF965E43}"/>
              </a:ext>
            </a:extLst>
          </p:cNvPr>
          <p:cNvSpPr>
            <a:spLocks noGrp="1"/>
          </p:cNvSpPr>
          <p:nvPr>
            <p:ph type="dt" sz="half" idx="10"/>
          </p:nvPr>
        </p:nvSpPr>
        <p:spPr/>
        <p:txBody>
          <a:bodyPr/>
          <a:lstStyle/>
          <a:p>
            <a:fld id="{911A300B-CF91-49B3-B7AB-BA5EAA8F32E7}" type="datetime8">
              <a:rPr lang="he-IL" smtClean="0"/>
              <a:t>26 פברואר 25</a:t>
            </a:fld>
            <a:endParaRPr lang="he-IL"/>
          </a:p>
        </p:txBody>
      </p:sp>
      <p:sp>
        <p:nvSpPr>
          <p:cNvPr id="5" name="מציין מיקום של כותרת תחתונה 4">
            <a:extLst>
              <a:ext uri="{FF2B5EF4-FFF2-40B4-BE49-F238E27FC236}">
                <a16:creationId xmlns:a16="http://schemas.microsoft.com/office/drawing/2014/main" id="{AE91E2F8-B128-07BF-EC6B-2F6F0ABE08BA}"/>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C130E08A-B0B3-7436-8B31-5568008AA092}"/>
              </a:ext>
            </a:extLst>
          </p:cNvPr>
          <p:cNvSpPr>
            <a:spLocks noGrp="1"/>
          </p:cNvSpPr>
          <p:nvPr>
            <p:ph type="sldNum" sz="quarter" idx="12"/>
          </p:nvPr>
        </p:nvSpPr>
        <p:spPr/>
        <p:txBody>
          <a:bodyPr/>
          <a:lstStyle/>
          <a:p>
            <a:fld id="{6506E92E-0720-45C4-BB03-8D91C175AD6B}" type="slidenum">
              <a:rPr lang="he-IL" smtClean="0"/>
              <a:t>‹#›</a:t>
            </a:fld>
            <a:endParaRPr lang="he-IL"/>
          </a:p>
        </p:txBody>
      </p:sp>
    </p:spTree>
    <p:extLst>
      <p:ext uri="{BB962C8B-B14F-4D97-AF65-F5344CB8AC3E}">
        <p14:creationId xmlns:p14="http://schemas.microsoft.com/office/powerpoint/2010/main" val="40205392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AB671D5-0238-D4D0-A59A-5C5FD741FF17}"/>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AD9A063A-DA75-8F7C-4795-CB96F036672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42A14FE9-4377-5584-F7EC-FA7362F7AA83}"/>
              </a:ext>
            </a:extLst>
          </p:cNvPr>
          <p:cNvSpPr>
            <a:spLocks noGrp="1"/>
          </p:cNvSpPr>
          <p:nvPr>
            <p:ph type="dt" sz="half" idx="10"/>
          </p:nvPr>
        </p:nvSpPr>
        <p:spPr/>
        <p:txBody>
          <a:bodyPr/>
          <a:lstStyle/>
          <a:p>
            <a:fld id="{C03C0A6D-C97D-40D8-B384-1B0958845114}" type="datetimeFigureOut">
              <a:rPr lang="he-IL" smtClean="0"/>
              <a:t>כ"ח/שבט/תשפ"ה</a:t>
            </a:fld>
            <a:endParaRPr lang="he-IL"/>
          </a:p>
        </p:txBody>
      </p:sp>
      <p:sp>
        <p:nvSpPr>
          <p:cNvPr id="5" name="מציין מיקום של כותרת תחתונה 4">
            <a:extLst>
              <a:ext uri="{FF2B5EF4-FFF2-40B4-BE49-F238E27FC236}">
                <a16:creationId xmlns:a16="http://schemas.microsoft.com/office/drawing/2014/main" id="{5FED4311-8855-4E6D-9795-9EA5E99A6387}"/>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A44358EF-F684-479C-2BD1-48DDFDF4F9D1}"/>
              </a:ext>
            </a:extLst>
          </p:cNvPr>
          <p:cNvSpPr>
            <a:spLocks noGrp="1"/>
          </p:cNvSpPr>
          <p:nvPr>
            <p:ph type="sldNum" sz="quarter" idx="12"/>
          </p:nvPr>
        </p:nvSpPr>
        <p:spPr/>
        <p:txBody>
          <a:bodyPr/>
          <a:lstStyle/>
          <a:p>
            <a:fld id="{F784E989-3C00-468D-9CD9-BA783B6879F1}" type="slidenum">
              <a:rPr lang="he-IL" smtClean="0"/>
              <a:t>‹#›</a:t>
            </a:fld>
            <a:endParaRPr lang="he-IL"/>
          </a:p>
        </p:txBody>
      </p:sp>
    </p:spTree>
    <p:extLst>
      <p:ext uri="{BB962C8B-B14F-4D97-AF65-F5344CB8AC3E}">
        <p14:creationId xmlns:p14="http://schemas.microsoft.com/office/powerpoint/2010/main" val="38006619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6F4AAE1-D740-FC45-5F72-FBDE39C97FA0}"/>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56B4C4E2-CCD8-B66E-4499-1D9DA9111C18}"/>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CB8E2C93-317C-AB75-3144-9D574DCC3F42}"/>
              </a:ext>
            </a:extLst>
          </p:cNvPr>
          <p:cNvSpPr>
            <a:spLocks noGrp="1"/>
          </p:cNvSpPr>
          <p:nvPr>
            <p:ph type="dt" sz="half" idx="10"/>
          </p:nvPr>
        </p:nvSpPr>
        <p:spPr/>
        <p:txBody>
          <a:bodyPr/>
          <a:lstStyle/>
          <a:p>
            <a:fld id="{C03C0A6D-C97D-40D8-B384-1B0958845114}" type="datetimeFigureOut">
              <a:rPr lang="he-IL" smtClean="0"/>
              <a:t>כ"ח/שבט/תשפ"ה</a:t>
            </a:fld>
            <a:endParaRPr lang="he-IL"/>
          </a:p>
        </p:txBody>
      </p:sp>
      <p:sp>
        <p:nvSpPr>
          <p:cNvPr id="5" name="מציין מיקום של כותרת תחתונה 4">
            <a:extLst>
              <a:ext uri="{FF2B5EF4-FFF2-40B4-BE49-F238E27FC236}">
                <a16:creationId xmlns:a16="http://schemas.microsoft.com/office/drawing/2014/main" id="{4BEB945E-7547-A415-9E76-9CB1095CB437}"/>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29CD8E30-575F-E960-64E3-D16BA93C3A5B}"/>
              </a:ext>
            </a:extLst>
          </p:cNvPr>
          <p:cNvSpPr>
            <a:spLocks noGrp="1"/>
          </p:cNvSpPr>
          <p:nvPr>
            <p:ph type="sldNum" sz="quarter" idx="12"/>
          </p:nvPr>
        </p:nvSpPr>
        <p:spPr/>
        <p:txBody>
          <a:bodyPr/>
          <a:lstStyle/>
          <a:p>
            <a:fld id="{F784E989-3C00-468D-9CD9-BA783B6879F1}" type="slidenum">
              <a:rPr lang="he-IL" smtClean="0"/>
              <a:t>‹#›</a:t>
            </a:fld>
            <a:endParaRPr lang="he-IL"/>
          </a:p>
        </p:txBody>
      </p:sp>
    </p:spTree>
    <p:extLst>
      <p:ext uri="{BB962C8B-B14F-4D97-AF65-F5344CB8AC3E}">
        <p14:creationId xmlns:p14="http://schemas.microsoft.com/office/powerpoint/2010/main" val="22256791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D8390EE-5F17-1456-92BC-77DF0C04608A}"/>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E96389CC-C863-14C4-3465-5DA89F49912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090A89DA-6135-77EB-44D2-41FB32F68F13}"/>
              </a:ext>
            </a:extLst>
          </p:cNvPr>
          <p:cNvSpPr>
            <a:spLocks noGrp="1"/>
          </p:cNvSpPr>
          <p:nvPr>
            <p:ph type="dt" sz="half" idx="10"/>
          </p:nvPr>
        </p:nvSpPr>
        <p:spPr/>
        <p:txBody>
          <a:bodyPr/>
          <a:lstStyle/>
          <a:p>
            <a:fld id="{C03C0A6D-C97D-40D8-B384-1B0958845114}" type="datetimeFigureOut">
              <a:rPr lang="he-IL" smtClean="0"/>
              <a:t>כ"ח/שבט/תשפ"ה</a:t>
            </a:fld>
            <a:endParaRPr lang="he-IL"/>
          </a:p>
        </p:txBody>
      </p:sp>
      <p:sp>
        <p:nvSpPr>
          <p:cNvPr id="5" name="מציין מיקום של כותרת תחתונה 4">
            <a:extLst>
              <a:ext uri="{FF2B5EF4-FFF2-40B4-BE49-F238E27FC236}">
                <a16:creationId xmlns:a16="http://schemas.microsoft.com/office/drawing/2014/main" id="{19F50904-4397-59AF-EC06-85398BEC685F}"/>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6DB9CE7C-66B6-1D92-860E-BB1B35BF92BA}"/>
              </a:ext>
            </a:extLst>
          </p:cNvPr>
          <p:cNvSpPr>
            <a:spLocks noGrp="1"/>
          </p:cNvSpPr>
          <p:nvPr>
            <p:ph type="sldNum" sz="quarter" idx="12"/>
          </p:nvPr>
        </p:nvSpPr>
        <p:spPr/>
        <p:txBody>
          <a:bodyPr/>
          <a:lstStyle/>
          <a:p>
            <a:fld id="{F784E989-3C00-468D-9CD9-BA783B6879F1}" type="slidenum">
              <a:rPr lang="he-IL" smtClean="0"/>
              <a:t>‹#›</a:t>
            </a:fld>
            <a:endParaRPr lang="he-IL"/>
          </a:p>
        </p:txBody>
      </p:sp>
    </p:spTree>
    <p:extLst>
      <p:ext uri="{BB962C8B-B14F-4D97-AF65-F5344CB8AC3E}">
        <p14:creationId xmlns:p14="http://schemas.microsoft.com/office/powerpoint/2010/main" val="4851050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752DA68-2C7C-4458-3F7C-A35F7DC7816A}"/>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2FCAD5FE-2F8E-5D22-E5B9-B6639C4CCC8F}"/>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AAACAA56-6A97-8141-D32F-F6EEC3E5F83A}"/>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8C35D4CF-CD02-D402-3E82-20A8AC9F2580}"/>
              </a:ext>
            </a:extLst>
          </p:cNvPr>
          <p:cNvSpPr>
            <a:spLocks noGrp="1"/>
          </p:cNvSpPr>
          <p:nvPr>
            <p:ph type="dt" sz="half" idx="10"/>
          </p:nvPr>
        </p:nvSpPr>
        <p:spPr/>
        <p:txBody>
          <a:bodyPr/>
          <a:lstStyle/>
          <a:p>
            <a:fld id="{C03C0A6D-C97D-40D8-B384-1B0958845114}" type="datetimeFigureOut">
              <a:rPr lang="he-IL" smtClean="0"/>
              <a:t>כ"ח/שבט/תשפ"ה</a:t>
            </a:fld>
            <a:endParaRPr lang="he-IL"/>
          </a:p>
        </p:txBody>
      </p:sp>
      <p:sp>
        <p:nvSpPr>
          <p:cNvPr id="6" name="מציין מיקום של כותרת תחתונה 5">
            <a:extLst>
              <a:ext uri="{FF2B5EF4-FFF2-40B4-BE49-F238E27FC236}">
                <a16:creationId xmlns:a16="http://schemas.microsoft.com/office/drawing/2014/main" id="{099B6DD6-3ED0-42F0-EB43-B01E5B77BCCD}"/>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4F1B73FC-C723-9D02-7714-ACC1113970CF}"/>
              </a:ext>
            </a:extLst>
          </p:cNvPr>
          <p:cNvSpPr>
            <a:spLocks noGrp="1"/>
          </p:cNvSpPr>
          <p:nvPr>
            <p:ph type="sldNum" sz="quarter" idx="12"/>
          </p:nvPr>
        </p:nvSpPr>
        <p:spPr/>
        <p:txBody>
          <a:bodyPr/>
          <a:lstStyle/>
          <a:p>
            <a:fld id="{F784E989-3C00-468D-9CD9-BA783B6879F1}" type="slidenum">
              <a:rPr lang="he-IL" smtClean="0"/>
              <a:t>‹#›</a:t>
            </a:fld>
            <a:endParaRPr lang="he-IL"/>
          </a:p>
        </p:txBody>
      </p:sp>
    </p:spTree>
    <p:extLst>
      <p:ext uri="{BB962C8B-B14F-4D97-AF65-F5344CB8AC3E}">
        <p14:creationId xmlns:p14="http://schemas.microsoft.com/office/powerpoint/2010/main" val="20770517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9394A54-E654-C16B-459E-5D2907965CB3}"/>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9081E61A-1B51-99D6-8E5C-2B89A62F62F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CBC1DBB1-94C3-9EC8-57F3-0E736B160F64}"/>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A2796BBB-F840-A2CC-B359-FE7FFE1BA9C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C4FD2517-92D3-24D6-F0AC-8540D2FCA995}"/>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4A120EAE-E7EA-925E-B734-EB982D6A9CD7}"/>
              </a:ext>
            </a:extLst>
          </p:cNvPr>
          <p:cNvSpPr>
            <a:spLocks noGrp="1"/>
          </p:cNvSpPr>
          <p:nvPr>
            <p:ph type="dt" sz="half" idx="10"/>
          </p:nvPr>
        </p:nvSpPr>
        <p:spPr/>
        <p:txBody>
          <a:bodyPr/>
          <a:lstStyle/>
          <a:p>
            <a:fld id="{C03C0A6D-C97D-40D8-B384-1B0958845114}" type="datetimeFigureOut">
              <a:rPr lang="he-IL" smtClean="0"/>
              <a:t>כ"ח/שבט/תשפ"ה</a:t>
            </a:fld>
            <a:endParaRPr lang="he-IL"/>
          </a:p>
        </p:txBody>
      </p:sp>
      <p:sp>
        <p:nvSpPr>
          <p:cNvPr id="8" name="מציין מיקום של כותרת תחתונה 7">
            <a:extLst>
              <a:ext uri="{FF2B5EF4-FFF2-40B4-BE49-F238E27FC236}">
                <a16:creationId xmlns:a16="http://schemas.microsoft.com/office/drawing/2014/main" id="{B9FDCCE9-9AFF-0982-532C-C953745FAD24}"/>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148C8897-775E-FE53-F46E-917D662DE123}"/>
              </a:ext>
            </a:extLst>
          </p:cNvPr>
          <p:cNvSpPr>
            <a:spLocks noGrp="1"/>
          </p:cNvSpPr>
          <p:nvPr>
            <p:ph type="sldNum" sz="quarter" idx="12"/>
          </p:nvPr>
        </p:nvSpPr>
        <p:spPr/>
        <p:txBody>
          <a:bodyPr/>
          <a:lstStyle/>
          <a:p>
            <a:fld id="{F784E989-3C00-468D-9CD9-BA783B6879F1}" type="slidenum">
              <a:rPr lang="he-IL" smtClean="0"/>
              <a:t>‹#›</a:t>
            </a:fld>
            <a:endParaRPr lang="he-IL"/>
          </a:p>
        </p:txBody>
      </p:sp>
    </p:spTree>
    <p:extLst>
      <p:ext uri="{BB962C8B-B14F-4D97-AF65-F5344CB8AC3E}">
        <p14:creationId xmlns:p14="http://schemas.microsoft.com/office/powerpoint/2010/main" val="11420922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5AD18E1-4C50-E1C1-6705-2C0C4F0B8AE1}"/>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CE92422D-8262-FFAE-2124-7F1DF9042805}"/>
              </a:ext>
            </a:extLst>
          </p:cNvPr>
          <p:cNvSpPr>
            <a:spLocks noGrp="1"/>
          </p:cNvSpPr>
          <p:nvPr>
            <p:ph type="dt" sz="half" idx="10"/>
          </p:nvPr>
        </p:nvSpPr>
        <p:spPr/>
        <p:txBody>
          <a:bodyPr/>
          <a:lstStyle/>
          <a:p>
            <a:fld id="{C03C0A6D-C97D-40D8-B384-1B0958845114}" type="datetimeFigureOut">
              <a:rPr lang="he-IL" smtClean="0"/>
              <a:t>כ"ח/שבט/תשפ"ה</a:t>
            </a:fld>
            <a:endParaRPr lang="he-IL"/>
          </a:p>
        </p:txBody>
      </p:sp>
      <p:sp>
        <p:nvSpPr>
          <p:cNvPr id="4" name="מציין מיקום של כותרת תחתונה 3">
            <a:extLst>
              <a:ext uri="{FF2B5EF4-FFF2-40B4-BE49-F238E27FC236}">
                <a16:creationId xmlns:a16="http://schemas.microsoft.com/office/drawing/2014/main" id="{6F94FD48-744D-3E25-172C-E50385A52855}"/>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45E3F5D4-2669-9FBF-58DF-AF3ECDA3D178}"/>
              </a:ext>
            </a:extLst>
          </p:cNvPr>
          <p:cNvSpPr>
            <a:spLocks noGrp="1"/>
          </p:cNvSpPr>
          <p:nvPr>
            <p:ph type="sldNum" sz="quarter" idx="12"/>
          </p:nvPr>
        </p:nvSpPr>
        <p:spPr/>
        <p:txBody>
          <a:bodyPr/>
          <a:lstStyle/>
          <a:p>
            <a:fld id="{F784E989-3C00-468D-9CD9-BA783B6879F1}" type="slidenum">
              <a:rPr lang="he-IL" smtClean="0"/>
              <a:t>‹#›</a:t>
            </a:fld>
            <a:endParaRPr lang="he-IL"/>
          </a:p>
        </p:txBody>
      </p:sp>
    </p:spTree>
    <p:extLst>
      <p:ext uri="{BB962C8B-B14F-4D97-AF65-F5344CB8AC3E}">
        <p14:creationId xmlns:p14="http://schemas.microsoft.com/office/powerpoint/2010/main" val="42156370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3FD3684A-742E-A0A4-0E9B-2FACCEFC2411}"/>
              </a:ext>
            </a:extLst>
          </p:cNvPr>
          <p:cNvSpPr>
            <a:spLocks noGrp="1"/>
          </p:cNvSpPr>
          <p:nvPr>
            <p:ph type="dt" sz="half" idx="10"/>
          </p:nvPr>
        </p:nvSpPr>
        <p:spPr/>
        <p:txBody>
          <a:bodyPr/>
          <a:lstStyle/>
          <a:p>
            <a:fld id="{C03C0A6D-C97D-40D8-B384-1B0958845114}" type="datetimeFigureOut">
              <a:rPr lang="he-IL" smtClean="0"/>
              <a:t>כ"ח/שבט/תשפ"ה</a:t>
            </a:fld>
            <a:endParaRPr lang="he-IL"/>
          </a:p>
        </p:txBody>
      </p:sp>
      <p:sp>
        <p:nvSpPr>
          <p:cNvPr id="3" name="מציין מיקום של כותרת תחתונה 2">
            <a:extLst>
              <a:ext uri="{FF2B5EF4-FFF2-40B4-BE49-F238E27FC236}">
                <a16:creationId xmlns:a16="http://schemas.microsoft.com/office/drawing/2014/main" id="{9386BDD0-5C50-45EF-A01A-FE8325404FD2}"/>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8AC3861F-6A79-66B1-1BA6-97EC305B7FBD}"/>
              </a:ext>
            </a:extLst>
          </p:cNvPr>
          <p:cNvSpPr>
            <a:spLocks noGrp="1"/>
          </p:cNvSpPr>
          <p:nvPr>
            <p:ph type="sldNum" sz="quarter" idx="12"/>
          </p:nvPr>
        </p:nvSpPr>
        <p:spPr/>
        <p:txBody>
          <a:bodyPr/>
          <a:lstStyle/>
          <a:p>
            <a:fld id="{F784E989-3C00-468D-9CD9-BA783B6879F1}" type="slidenum">
              <a:rPr lang="he-IL" smtClean="0"/>
              <a:t>‹#›</a:t>
            </a:fld>
            <a:endParaRPr lang="he-IL"/>
          </a:p>
        </p:txBody>
      </p:sp>
    </p:spTree>
    <p:extLst>
      <p:ext uri="{BB962C8B-B14F-4D97-AF65-F5344CB8AC3E}">
        <p14:creationId xmlns:p14="http://schemas.microsoft.com/office/powerpoint/2010/main" val="16908609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9BD81C4-CC97-EA4C-2273-2F7AA7BFF770}"/>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92498762-65C4-5501-E7CB-234F4D92CC5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7899C4AD-2816-FE05-6296-5EBB997D17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BA15025C-0DD6-4E12-8EC7-3EB335EA4F3E}"/>
              </a:ext>
            </a:extLst>
          </p:cNvPr>
          <p:cNvSpPr>
            <a:spLocks noGrp="1"/>
          </p:cNvSpPr>
          <p:nvPr>
            <p:ph type="dt" sz="half" idx="10"/>
          </p:nvPr>
        </p:nvSpPr>
        <p:spPr/>
        <p:txBody>
          <a:bodyPr/>
          <a:lstStyle/>
          <a:p>
            <a:fld id="{C03C0A6D-C97D-40D8-B384-1B0958845114}" type="datetimeFigureOut">
              <a:rPr lang="he-IL" smtClean="0"/>
              <a:t>כ"ח/שבט/תשפ"ה</a:t>
            </a:fld>
            <a:endParaRPr lang="he-IL"/>
          </a:p>
        </p:txBody>
      </p:sp>
      <p:sp>
        <p:nvSpPr>
          <p:cNvPr id="6" name="מציין מיקום של כותרת תחתונה 5">
            <a:extLst>
              <a:ext uri="{FF2B5EF4-FFF2-40B4-BE49-F238E27FC236}">
                <a16:creationId xmlns:a16="http://schemas.microsoft.com/office/drawing/2014/main" id="{5AD8DB3B-BD98-0BB6-0FFC-A7E453658C94}"/>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D1E930FC-3171-66F4-E56D-6DEAEDC32B96}"/>
              </a:ext>
            </a:extLst>
          </p:cNvPr>
          <p:cNvSpPr>
            <a:spLocks noGrp="1"/>
          </p:cNvSpPr>
          <p:nvPr>
            <p:ph type="sldNum" sz="quarter" idx="12"/>
          </p:nvPr>
        </p:nvSpPr>
        <p:spPr/>
        <p:txBody>
          <a:bodyPr/>
          <a:lstStyle/>
          <a:p>
            <a:fld id="{F784E989-3C00-468D-9CD9-BA783B6879F1}" type="slidenum">
              <a:rPr lang="he-IL" smtClean="0"/>
              <a:t>‹#›</a:t>
            </a:fld>
            <a:endParaRPr lang="he-IL"/>
          </a:p>
        </p:txBody>
      </p:sp>
    </p:spTree>
    <p:extLst>
      <p:ext uri="{BB962C8B-B14F-4D97-AF65-F5344CB8AC3E}">
        <p14:creationId xmlns:p14="http://schemas.microsoft.com/office/powerpoint/2010/main" val="371297841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38DC44D-A829-BD3B-B595-0733FF5ABB19}"/>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5611B157-6423-B71E-6FB9-7C0CE08D320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5858F979-D4E6-2C1C-A2E1-38CC683E0AD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81574E37-C2DE-B9F9-681A-BFF9C0016334}"/>
              </a:ext>
            </a:extLst>
          </p:cNvPr>
          <p:cNvSpPr>
            <a:spLocks noGrp="1"/>
          </p:cNvSpPr>
          <p:nvPr>
            <p:ph type="dt" sz="half" idx="10"/>
          </p:nvPr>
        </p:nvSpPr>
        <p:spPr/>
        <p:txBody>
          <a:bodyPr/>
          <a:lstStyle/>
          <a:p>
            <a:fld id="{C03C0A6D-C97D-40D8-B384-1B0958845114}" type="datetimeFigureOut">
              <a:rPr lang="he-IL" smtClean="0"/>
              <a:t>כ"ח/שבט/תשפ"ה</a:t>
            </a:fld>
            <a:endParaRPr lang="he-IL"/>
          </a:p>
        </p:txBody>
      </p:sp>
      <p:sp>
        <p:nvSpPr>
          <p:cNvPr id="6" name="מציין מיקום של כותרת תחתונה 5">
            <a:extLst>
              <a:ext uri="{FF2B5EF4-FFF2-40B4-BE49-F238E27FC236}">
                <a16:creationId xmlns:a16="http://schemas.microsoft.com/office/drawing/2014/main" id="{9D6C6BDF-80A6-2BFE-70E0-2E187624582B}"/>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22A872E3-BF80-2717-EE85-7A76E78292DC}"/>
              </a:ext>
            </a:extLst>
          </p:cNvPr>
          <p:cNvSpPr>
            <a:spLocks noGrp="1"/>
          </p:cNvSpPr>
          <p:nvPr>
            <p:ph type="sldNum" sz="quarter" idx="12"/>
          </p:nvPr>
        </p:nvSpPr>
        <p:spPr/>
        <p:txBody>
          <a:bodyPr/>
          <a:lstStyle/>
          <a:p>
            <a:fld id="{F784E989-3C00-468D-9CD9-BA783B6879F1}" type="slidenum">
              <a:rPr lang="he-IL" smtClean="0"/>
              <a:t>‹#›</a:t>
            </a:fld>
            <a:endParaRPr lang="he-IL"/>
          </a:p>
        </p:txBody>
      </p:sp>
    </p:spTree>
    <p:extLst>
      <p:ext uri="{BB962C8B-B14F-4D97-AF65-F5344CB8AC3E}">
        <p14:creationId xmlns:p14="http://schemas.microsoft.com/office/powerpoint/2010/main" val="34473700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FF86F47-F0D9-62B5-DE8A-F264FA466A31}"/>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DA8BCF72-94E2-8AE6-0816-56EB9CF56D7E}"/>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E9B0B4A8-600D-32A3-3350-CC51EF556FCC}"/>
              </a:ext>
            </a:extLst>
          </p:cNvPr>
          <p:cNvSpPr>
            <a:spLocks noGrp="1"/>
          </p:cNvSpPr>
          <p:nvPr>
            <p:ph type="dt" sz="half" idx="10"/>
          </p:nvPr>
        </p:nvSpPr>
        <p:spPr/>
        <p:txBody>
          <a:bodyPr/>
          <a:lstStyle/>
          <a:p>
            <a:fld id="{C03C0A6D-C97D-40D8-B384-1B0958845114}" type="datetimeFigureOut">
              <a:rPr lang="he-IL" smtClean="0"/>
              <a:t>כ"ח/שבט/תשפ"ה</a:t>
            </a:fld>
            <a:endParaRPr lang="he-IL"/>
          </a:p>
        </p:txBody>
      </p:sp>
      <p:sp>
        <p:nvSpPr>
          <p:cNvPr id="5" name="מציין מיקום של כותרת תחתונה 4">
            <a:extLst>
              <a:ext uri="{FF2B5EF4-FFF2-40B4-BE49-F238E27FC236}">
                <a16:creationId xmlns:a16="http://schemas.microsoft.com/office/drawing/2014/main" id="{F0407FB1-F207-3225-D17B-8EFE70D71865}"/>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6B59F057-6113-6A6B-4E33-94FC0A74CD68}"/>
              </a:ext>
            </a:extLst>
          </p:cNvPr>
          <p:cNvSpPr>
            <a:spLocks noGrp="1"/>
          </p:cNvSpPr>
          <p:nvPr>
            <p:ph type="sldNum" sz="quarter" idx="12"/>
          </p:nvPr>
        </p:nvSpPr>
        <p:spPr/>
        <p:txBody>
          <a:bodyPr/>
          <a:lstStyle/>
          <a:p>
            <a:fld id="{F784E989-3C00-468D-9CD9-BA783B6879F1}" type="slidenum">
              <a:rPr lang="he-IL" smtClean="0"/>
              <a:t>‹#›</a:t>
            </a:fld>
            <a:endParaRPr lang="he-IL"/>
          </a:p>
        </p:txBody>
      </p:sp>
    </p:spTree>
    <p:extLst>
      <p:ext uri="{BB962C8B-B14F-4D97-AF65-F5344CB8AC3E}">
        <p14:creationId xmlns:p14="http://schemas.microsoft.com/office/powerpoint/2010/main" val="25842073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832B1CDD-1B7F-2FE6-C396-5B1E21C2C034}"/>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204F6BD3-9D50-436C-CEAD-7AFC1826D4BA}"/>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6625ED7E-B656-FF80-9D00-EE3A21AD2F7A}"/>
              </a:ext>
            </a:extLst>
          </p:cNvPr>
          <p:cNvSpPr>
            <a:spLocks noGrp="1"/>
          </p:cNvSpPr>
          <p:nvPr>
            <p:ph type="dt" sz="half" idx="10"/>
          </p:nvPr>
        </p:nvSpPr>
        <p:spPr/>
        <p:txBody>
          <a:bodyPr/>
          <a:lstStyle/>
          <a:p>
            <a:fld id="{C03C0A6D-C97D-40D8-B384-1B0958845114}" type="datetimeFigureOut">
              <a:rPr lang="he-IL" smtClean="0"/>
              <a:t>כ"ח/שבט/תשפ"ה</a:t>
            </a:fld>
            <a:endParaRPr lang="he-IL"/>
          </a:p>
        </p:txBody>
      </p:sp>
      <p:sp>
        <p:nvSpPr>
          <p:cNvPr id="5" name="מציין מיקום של כותרת תחתונה 4">
            <a:extLst>
              <a:ext uri="{FF2B5EF4-FFF2-40B4-BE49-F238E27FC236}">
                <a16:creationId xmlns:a16="http://schemas.microsoft.com/office/drawing/2014/main" id="{6E9EFD90-633F-C048-F267-E2FF95857390}"/>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1E0E7AA2-6DB7-7ABA-518B-66F1AB6BF5E8}"/>
              </a:ext>
            </a:extLst>
          </p:cNvPr>
          <p:cNvSpPr>
            <a:spLocks noGrp="1"/>
          </p:cNvSpPr>
          <p:nvPr>
            <p:ph type="sldNum" sz="quarter" idx="12"/>
          </p:nvPr>
        </p:nvSpPr>
        <p:spPr/>
        <p:txBody>
          <a:bodyPr/>
          <a:lstStyle/>
          <a:p>
            <a:fld id="{F784E989-3C00-468D-9CD9-BA783B6879F1}" type="slidenum">
              <a:rPr lang="he-IL" smtClean="0"/>
              <a:t>‹#›</a:t>
            </a:fld>
            <a:endParaRPr lang="he-IL"/>
          </a:p>
        </p:txBody>
      </p:sp>
    </p:spTree>
    <p:extLst>
      <p:ext uri="{BB962C8B-B14F-4D97-AF65-F5344CB8AC3E}">
        <p14:creationId xmlns:p14="http://schemas.microsoft.com/office/powerpoint/2010/main" val="33860188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0014B03B-B553-DC8E-C186-446A64FB551D}"/>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9985088E-20C3-7975-CD26-900D7BAAFBC2}"/>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C74E4FBB-701A-7A12-0E34-A60D1413B8AC}"/>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BCEB4370-7E51-44C3-AD6E-55CD0C1DE735}" type="datetime8">
              <a:rPr lang="he-IL" smtClean="0"/>
              <a:t>26 פברואר 25</a:t>
            </a:fld>
            <a:endParaRPr lang="he-IL"/>
          </a:p>
        </p:txBody>
      </p:sp>
      <p:sp>
        <p:nvSpPr>
          <p:cNvPr id="5" name="מציין מיקום של כותרת תחתונה 4">
            <a:extLst>
              <a:ext uri="{FF2B5EF4-FFF2-40B4-BE49-F238E27FC236}">
                <a16:creationId xmlns:a16="http://schemas.microsoft.com/office/drawing/2014/main" id="{DEBBAA51-E500-002F-C1A9-FB4FF3D5A07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00010C6B-1739-FC23-22E3-647B2DEE6431}"/>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6506E92E-0720-45C4-BB03-8D91C175AD6B}" type="slidenum">
              <a:rPr lang="he-IL" smtClean="0"/>
              <a:t>‹#›</a:t>
            </a:fld>
            <a:endParaRPr lang="he-IL"/>
          </a:p>
        </p:txBody>
      </p:sp>
    </p:spTree>
    <p:extLst>
      <p:ext uri="{BB962C8B-B14F-4D97-AF65-F5344CB8AC3E}">
        <p14:creationId xmlns:p14="http://schemas.microsoft.com/office/powerpoint/2010/main" val="7592766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F83D1CE6-832D-1590-4BA4-6D79D1C8CFAC}"/>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2B4482CD-771F-EEA6-A473-63B44F26574C}"/>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DC84182D-0A52-9158-9709-53D68186608F}"/>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C03C0A6D-C97D-40D8-B384-1B0958845114}" type="datetimeFigureOut">
              <a:rPr lang="he-IL" smtClean="0"/>
              <a:t>כ"ח/שבט/תשפ"ה</a:t>
            </a:fld>
            <a:endParaRPr lang="he-IL"/>
          </a:p>
        </p:txBody>
      </p:sp>
      <p:sp>
        <p:nvSpPr>
          <p:cNvPr id="5" name="מציין מיקום של כותרת תחתונה 4">
            <a:extLst>
              <a:ext uri="{FF2B5EF4-FFF2-40B4-BE49-F238E27FC236}">
                <a16:creationId xmlns:a16="http://schemas.microsoft.com/office/drawing/2014/main" id="{7D277DA4-F04B-7A0B-5A41-293CC042FC8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12D4083F-2975-E96E-E15F-9C18BB038263}"/>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F784E989-3C00-468D-9CD9-BA783B6879F1}" type="slidenum">
              <a:rPr lang="he-IL" smtClean="0"/>
              <a:t>‹#›</a:t>
            </a:fld>
            <a:endParaRPr lang="he-IL"/>
          </a:p>
        </p:txBody>
      </p:sp>
    </p:spTree>
    <p:extLst>
      <p:ext uri="{BB962C8B-B14F-4D97-AF65-F5344CB8AC3E}">
        <p14:creationId xmlns:p14="http://schemas.microsoft.com/office/powerpoint/2010/main" val="165846985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עיריית קריית מוצקין - דף הבית">
            <a:extLst>
              <a:ext uri="{FF2B5EF4-FFF2-40B4-BE49-F238E27FC236}">
                <a16:creationId xmlns:a16="http://schemas.microsoft.com/office/drawing/2014/main" id="{0D717C72-1E56-264D-4A7D-2DB8E96E424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4683" y="5487221"/>
            <a:ext cx="2152650" cy="117157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מתנסייל | דף הבית">
            <a:extLst>
              <a:ext uri="{FF2B5EF4-FFF2-40B4-BE49-F238E27FC236}">
                <a16:creationId xmlns:a16="http://schemas.microsoft.com/office/drawing/2014/main" id="{D4F12767-2F9B-72DA-8AAA-688DC315347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455" y="368588"/>
            <a:ext cx="3039534" cy="535049"/>
          </a:xfrm>
          <a:prstGeom prst="rect">
            <a:avLst/>
          </a:prstGeom>
          <a:noFill/>
          <a:extLst>
            <a:ext uri="{909E8E84-426E-40DD-AFC4-6F175D3DCCD1}">
              <a14:hiddenFill xmlns:a14="http://schemas.microsoft.com/office/drawing/2010/main">
                <a:solidFill>
                  <a:srgbClr val="FFFFFF"/>
                </a:solidFill>
              </a14:hiddenFill>
            </a:ext>
          </a:extLst>
        </p:spPr>
      </p:pic>
      <p:sp>
        <p:nvSpPr>
          <p:cNvPr id="5" name="מלבן 4">
            <a:extLst>
              <a:ext uri="{FF2B5EF4-FFF2-40B4-BE49-F238E27FC236}">
                <a16:creationId xmlns:a16="http://schemas.microsoft.com/office/drawing/2014/main" id="{89356DA4-6E31-966E-44F8-6F998B7003A9}"/>
              </a:ext>
            </a:extLst>
          </p:cNvPr>
          <p:cNvSpPr/>
          <p:nvPr/>
        </p:nvSpPr>
        <p:spPr>
          <a:xfrm>
            <a:off x="1411008" y="2191109"/>
            <a:ext cx="9331815" cy="3416320"/>
          </a:xfrm>
          <a:prstGeom prst="rect">
            <a:avLst/>
          </a:prstGeom>
          <a:noFill/>
        </p:spPr>
        <p:txBody>
          <a:bodyPr wrap="square" lIns="91440" tIns="45720" rIns="91440" bIns="4572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7200" b="1" i="0" u="none" strike="noStrike" kern="1200" cap="none" spc="0" normalizeH="0" baseline="0" noProof="0" dirty="0">
                <a:ln w="0"/>
                <a:solidFill>
                  <a:srgbClr val="4472C4"/>
                </a:solidFill>
                <a:effectLst>
                  <a:outerShdw blurRad="38100" dist="25400" dir="5400000" algn="ctr" rotWithShape="0">
                    <a:srgbClr val="6E747A">
                      <a:alpha val="43000"/>
                    </a:srgbClr>
                  </a:outerShdw>
                </a:effectLst>
                <a:uLnTx/>
                <a:uFillTx/>
                <a:latin typeface="Calibri" panose="020F0502020204030204"/>
                <a:ea typeface="+mn-ea"/>
                <a:cs typeface="Arial" panose="020B0604020202020204" pitchFamily="34" charset="0"/>
              </a:rPr>
              <a:t>הצעה </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7200" b="1" i="0" u="none" strike="noStrike" kern="1200" cap="none" spc="0" normalizeH="0" baseline="0" noProof="0" dirty="0">
                <a:ln w="0"/>
                <a:solidFill>
                  <a:srgbClr val="4472C4"/>
                </a:solidFill>
                <a:effectLst>
                  <a:outerShdw blurRad="38100" dist="25400" dir="5400000" algn="ctr" rotWithShape="0">
                    <a:srgbClr val="6E747A">
                      <a:alpha val="43000"/>
                    </a:srgbClr>
                  </a:outerShdw>
                </a:effectLst>
                <a:uLnTx/>
                <a:uFillTx/>
                <a:latin typeface="Calibri" panose="020F0502020204030204"/>
                <a:ea typeface="+mn-ea"/>
                <a:cs typeface="Arial" panose="020B0604020202020204" pitchFamily="34" charset="0"/>
              </a:rPr>
              <a:t>לתקציב 2025</a:t>
            </a:r>
          </a:p>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7200" b="1" i="0" u="none" strike="noStrike" kern="1200" cap="none" spc="0" normalizeH="0" baseline="0" noProof="0" dirty="0">
              <a:ln w="0"/>
              <a:solidFill>
                <a:srgbClr val="4472C4"/>
              </a:solidFill>
              <a:effectLst>
                <a:outerShdw blurRad="38100" dist="25400" dir="5400000" algn="ctr" rotWithShape="0">
                  <a:srgbClr val="6E747A">
                    <a:alpha val="43000"/>
                  </a:srgbClr>
                </a:outerShdw>
              </a:effectLst>
              <a:uLnTx/>
              <a:uFillTx/>
              <a:latin typeface="Calibri" panose="020F0502020204030204"/>
              <a:ea typeface="+mn-ea"/>
              <a:cs typeface="Arial" panose="020B0604020202020204" pitchFamily="34" charset="0"/>
            </a:endParaRPr>
          </a:p>
        </p:txBody>
      </p:sp>
      <p:pic>
        <p:nvPicPr>
          <p:cNvPr id="3" name="תמונה 2">
            <a:extLst>
              <a:ext uri="{FF2B5EF4-FFF2-40B4-BE49-F238E27FC236}">
                <a16:creationId xmlns:a16="http://schemas.microsoft.com/office/drawing/2014/main" id="{7EEC7550-B928-198A-14B5-3AD42B0EFDCF}"/>
              </a:ext>
            </a:extLst>
          </p:cNvPr>
          <p:cNvPicPr>
            <a:picLocks noChangeAspect="1"/>
          </p:cNvPicPr>
          <p:nvPr/>
        </p:nvPicPr>
        <p:blipFill>
          <a:blip r:embed="rId4"/>
          <a:stretch>
            <a:fillRect/>
          </a:stretch>
        </p:blipFill>
        <p:spPr>
          <a:xfrm>
            <a:off x="9591461" y="125334"/>
            <a:ext cx="2600539" cy="2563652"/>
          </a:xfrm>
          <a:prstGeom prst="rect">
            <a:avLst/>
          </a:prstGeom>
        </p:spPr>
      </p:pic>
    </p:spTree>
    <p:extLst>
      <p:ext uri="{BB962C8B-B14F-4D97-AF65-F5344CB8AC3E}">
        <p14:creationId xmlns:p14="http://schemas.microsoft.com/office/powerpoint/2010/main" val="14570988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ציין מיקום של מספר שקופית 3">
            <a:extLst>
              <a:ext uri="{FF2B5EF4-FFF2-40B4-BE49-F238E27FC236}">
                <a16:creationId xmlns:a16="http://schemas.microsoft.com/office/drawing/2014/main" id="{C4BA7EF9-F5DD-4981-F54C-411DDCB4C744}"/>
              </a:ext>
            </a:extLst>
          </p:cNvPr>
          <p:cNvSpPr>
            <a:spLocks noGrp="1"/>
          </p:cNvSpPr>
          <p:nvPr>
            <p:ph type="sldNum" sz="quarter" idx="12"/>
          </p:nvPr>
        </p:nvSpPr>
        <p:spPr>
          <a:xfrm>
            <a:off x="0" y="6492875"/>
            <a:ext cx="2743200" cy="365125"/>
          </a:xfrm>
        </p:spPr>
        <p:txBody>
          <a:bodyPr/>
          <a:lstStyle/>
          <a:p>
            <a:fld id="{6506E92E-0720-45C4-BB03-8D91C175AD6B}" type="slidenum">
              <a:rPr lang="he-IL" smtClean="0">
                <a:solidFill>
                  <a:schemeClr val="tx1"/>
                </a:solidFill>
              </a:rPr>
              <a:t>2</a:t>
            </a:fld>
            <a:endParaRPr lang="he-IL" dirty="0">
              <a:solidFill>
                <a:schemeClr val="tx1"/>
              </a:solidFill>
            </a:endParaRPr>
          </a:p>
        </p:txBody>
      </p:sp>
      <p:sp>
        <p:nvSpPr>
          <p:cNvPr id="5" name="תיבת טקסט 4">
            <a:extLst>
              <a:ext uri="{FF2B5EF4-FFF2-40B4-BE49-F238E27FC236}">
                <a16:creationId xmlns:a16="http://schemas.microsoft.com/office/drawing/2014/main" id="{1E0EB183-39DB-FC55-7E10-CF169AB4B8A2}"/>
              </a:ext>
            </a:extLst>
          </p:cNvPr>
          <p:cNvSpPr txBox="1"/>
          <p:nvPr/>
        </p:nvSpPr>
        <p:spPr>
          <a:xfrm rot="5400000">
            <a:off x="8374655" y="3044280"/>
            <a:ext cx="6858001" cy="769441"/>
          </a:xfrm>
          <a:prstGeom prst="rect">
            <a:avLst/>
          </a:prstGeom>
          <a:solidFill>
            <a:srgbClr val="00B050"/>
          </a:solidFill>
        </p:spPr>
        <p:txBody>
          <a:bodyPr wrap="square" rtlCol="1">
            <a:spAutoFit/>
          </a:bodyPr>
          <a:lstStyle/>
          <a:p>
            <a:pPr algn="ctr"/>
            <a:r>
              <a:rPr lang="he-IL" sz="4400" b="1" spc="100" dirty="0">
                <a:solidFill>
                  <a:schemeClr val="bg1"/>
                </a:solidFill>
              </a:rPr>
              <a:t>2025</a:t>
            </a:r>
          </a:p>
        </p:txBody>
      </p:sp>
      <p:sp>
        <p:nvSpPr>
          <p:cNvPr id="7" name="Rectangle 4">
            <a:extLst>
              <a:ext uri="{FF2B5EF4-FFF2-40B4-BE49-F238E27FC236}">
                <a16:creationId xmlns:a16="http://schemas.microsoft.com/office/drawing/2014/main" id="{FC767363-1234-FAAC-9FCF-82F1A4E4FFA4}"/>
              </a:ext>
            </a:extLst>
          </p:cNvPr>
          <p:cNvSpPr>
            <a:spLocks noChangeArrowheads="1"/>
          </p:cNvSpPr>
          <p:nvPr/>
        </p:nvSpPr>
        <p:spPr bwMode="auto">
          <a:xfrm>
            <a:off x="3209027" y="1964284"/>
            <a:ext cx="7090914" cy="3001334"/>
          </a:xfrm>
          <a:prstGeom prst="rect">
            <a:avLst/>
          </a:prstGeom>
          <a:noFill/>
          <a:ln>
            <a:noFill/>
          </a:ln>
        </p:spPr>
        <p:txBody>
          <a:bodyPr wrap="square" anchor="ctr">
            <a:spAutoFit/>
          </a:bodyPr>
          <a:lstStyle/>
          <a:p>
            <a:pPr marL="285750" indent="-285750" algn="just">
              <a:lnSpc>
                <a:spcPct val="150000"/>
              </a:lnSpc>
              <a:buFont typeface="Arial" panose="020B0604020202020204" pitchFamily="34" charset="0"/>
              <a:buChar char="•"/>
            </a:pPr>
            <a:r>
              <a:rPr lang="he-IL" sz="1600" dirty="0">
                <a:solidFill>
                  <a:srgbClr val="000000"/>
                </a:solidFill>
                <a:latin typeface="David" panose="020E0502060401010101" pitchFamily="34" charset="-79"/>
              </a:rPr>
              <a:t>התקציב לשנת 2025 מבוסס על ביצועים חצי שנתיים של שנת 2024 עם התאמות לתחזית 2025. </a:t>
            </a:r>
          </a:p>
          <a:p>
            <a:pPr marL="285750" indent="-285750" algn="just">
              <a:lnSpc>
                <a:spcPct val="150000"/>
              </a:lnSpc>
              <a:buFont typeface="Arial" panose="020B0604020202020204" pitchFamily="34" charset="0"/>
              <a:buChar char="•"/>
            </a:pPr>
            <a:r>
              <a:rPr lang="he-IL" sz="1600" dirty="0">
                <a:solidFill>
                  <a:srgbClr val="000000"/>
                </a:solidFill>
                <a:latin typeface="David" panose="020E0502060401010101" pitchFamily="34" charset="-79"/>
              </a:rPr>
              <a:t>הצעת התקציב לשנת 2025 הינה בסך של  כ- (0.4) מש"ח ותקציב השקעות בסך של כ- (2) מש"ח. </a:t>
            </a:r>
          </a:p>
          <a:p>
            <a:pPr marL="285750" indent="-285750" algn="just">
              <a:lnSpc>
                <a:spcPct val="150000"/>
              </a:lnSpc>
              <a:buFont typeface="Arial" panose="020B0604020202020204" pitchFamily="34" charset="0"/>
              <a:buChar char="•"/>
            </a:pPr>
            <a:r>
              <a:rPr lang="he-IL" sz="1600" dirty="0">
                <a:solidFill>
                  <a:srgbClr val="000000"/>
                </a:solidFill>
                <a:latin typeface="David" panose="020E0502060401010101" pitchFamily="34" charset="-79"/>
              </a:rPr>
              <a:t>תקציב 2024 עמד על 0 (כאשר כלל הקצאה לא ייעודית של 2.1 מיליון ש"ח).</a:t>
            </a:r>
          </a:p>
          <a:p>
            <a:pPr marL="285750" indent="-285750" algn="just">
              <a:lnSpc>
                <a:spcPct val="150000"/>
              </a:lnSpc>
              <a:buFont typeface="Arial" panose="020B0604020202020204" pitchFamily="34" charset="0"/>
              <a:buChar char="•"/>
            </a:pPr>
            <a:r>
              <a:rPr lang="he-IL" sz="1600" dirty="0">
                <a:solidFill>
                  <a:srgbClr val="000000"/>
                </a:solidFill>
                <a:latin typeface="David" panose="020E0502060401010101" pitchFamily="34" charset="-79"/>
              </a:rPr>
              <a:t> הרכב התקציב - 94% הכנסות עצמיות (כ- 60.6 מיליון ש"ח), ו-6% (כ- 4 מיליון ש"ח) הכנסות מגורמי מימון, הכולל הקצבות לא-ייעודיות.</a:t>
            </a:r>
          </a:p>
          <a:p>
            <a:pPr algn="just">
              <a:lnSpc>
                <a:spcPct val="150000"/>
              </a:lnSpc>
            </a:pPr>
            <a:r>
              <a:rPr lang="he-IL" sz="1600" dirty="0">
                <a:solidFill>
                  <a:srgbClr val="000000"/>
                </a:solidFill>
                <a:latin typeface="David" panose="020E0502060401010101" pitchFamily="34" charset="-79"/>
              </a:rPr>
              <a:t> </a:t>
            </a:r>
          </a:p>
        </p:txBody>
      </p:sp>
      <p:pic>
        <p:nvPicPr>
          <p:cNvPr id="2" name="תמונה 1">
            <a:extLst>
              <a:ext uri="{FF2B5EF4-FFF2-40B4-BE49-F238E27FC236}">
                <a16:creationId xmlns:a16="http://schemas.microsoft.com/office/drawing/2014/main" id="{85B267F9-0AAC-5929-8E51-1E5BF7A18E12}"/>
              </a:ext>
            </a:extLst>
          </p:cNvPr>
          <p:cNvPicPr>
            <a:picLocks noChangeAspect="1"/>
          </p:cNvPicPr>
          <p:nvPr/>
        </p:nvPicPr>
        <p:blipFill>
          <a:blip r:embed="rId2"/>
          <a:stretch>
            <a:fillRect/>
          </a:stretch>
        </p:blipFill>
        <p:spPr>
          <a:xfrm>
            <a:off x="103517" y="39071"/>
            <a:ext cx="1579216" cy="1556816"/>
          </a:xfrm>
          <a:prstGeom prst="rect">
            <a:avLst/>
          </a:prstGeom>
        </p:spPr>
      </p:pic>
    </p:spTree>
    <p:extLst>
      <p:ext uri="{BB962C8B-B14F-4D97-AF65-F5344CB8AC3E}">
        <p14:creationId xmlns:p14="http://schemas.microsoft.com/office/powerpoint/2010/main" val="16910426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ציין מיקום של מספר שקופית 3">
            <a:extLst>
              <a:ext uri="{FF2B5EF4-FFF2-40B4-BE49-F238E27FC236}">
                <a16:creationId xmlns:a16="http://schemas.microsoft.com/office/drawing/2014/main" id="{C4BA7EF9-F5DD-4981-F54C-411DDCB4C744}"/>
              </a:ext>
            </a:extLst>
          </p:cNvPr>
          <p:cNvSpPr>
            <a:spLocks noGrp="1"/>
          </p:cNvSpPr>
          <p:nvPr>
            <p:ph type="sldNum" sz="quarter" idx="12"/>
          </p:nvPr>
        </p:nvSpPr>
        <p:spPr>
          <a:xfrm>
            <a:off x="0" y="6492875"/>
            <a:ext cx="2743200" cy="365125"/>
          </a:xfrm>
        </p:spPr>
        <p:txBody>
          <a:bodyPr/>
          <a:lstStyle/>
          <a:p>
            <a:fld id="{6506E92E-0720-45C4-BB03-8D91C175AD6B}" type="slidenum">
              <a:rPr lang="he-IL" smtClean="0">
                <a:solidFill>
                  <a:schemeClr val="tx1"/>
                </a:solidFill>
              </a:rPr>
              <a:t>3</a:t>
            </a:fld>
            <a:endParaRPr lang="he-IL" dirty="0">
              <a:solidFill>
                <a:schemeClr val="tx1"/>
              </a:solidFill>
            </a:endParaRPr>
          </a:p>
        </p:txBody>
      </p:sp>
      <p:sp>
        <p:nvSpPr>
          <p:cNvPr id="5" name="תיבת טקסט 4">
            <a:extLst>
              <a:ext uri="{FF2B5EF4-FFF2-40B4-BE49-F238E27FC236}">
                <a16:creationId xmlns:a16="http://schemas.microsoft.com/office/drawing/2014/main" id="{1E0EB183-39DB-FC55-7E10-CF169AB4B8A2}"/>
              </a:ext>
            </a:extLst>
          </p:cNvPr>
          <p:cNvSpPr txBox="1"/>
          <p:nvPr/>
        </p:nvSpPr>
        <p:spPr>
          <a:xfrm rot="5400000">
            <a:off x="8374655" y="3044280"/>
            <a:ext cx="6858001" cy="769441"/>
          </a:xfrm>
          <a:prstGeom prst="rect">
            <a:avLst/>
          </a:prstGeom>
          <a:solidFill>
            <a:srgbClr val="00B050"/>
          </a:solidFill>
        </p:spPr>
        <p:txBody>
          <a:bodyPr wrap="square" rtlCol="1">
            <a:spAutoFit/>
          </a:bodyPr>
          <a:lstStyle/>
          <a:p>
            <a:pPr algn="ctr"/>
            <a:r>
              <a:rPr lang="he-IL" sz="4400" b="1" spc="100" dirty="0">
                <a:solidFill>
                  <a:schemeClr val="bg1"/>
                </a:solidFill>
              </a:rPr>
              <a:t>2025</a:t>
            </a:r>
          </a:p>
        </p:txBody>
      </p:sp>
      <p:pic>
        <p:nvPicPr>
          <p:cNvPr id="2" name="תמונה 1">
            <a:extLst>
              <a:ext uri="{FF2B5EF4-FFF2-40B4-BE49-F238E27FC236}">
                <a16:creationId xmlns:a16="http://schemas.microsoft.com/office/drawing/2014/main" id="{04073A19-FBEC-7168-7318-ED75EE7F8A3D}"/>
              </a:ext>
            </a:extLst>
          </p:cNvPr>
          <p:cNvPicPr>
            <a:picLocks noChangeAspect="1"/>
          </p:cNvPicPr>
          <p:nvPr/>
        </p:nvPicPr>
        <p:blipFill>
          <a:blip r:embed="rId2"/>
          <a:stretch>
            <a:fillRect/>
          </a:stretch>
        </p:blipFill>
        <p:spPr>
          <a:xfrm>
            <a:off x="0" y="21520"/>
            <a:ext cx="1579216" cy="1556816"/>
          </a:xfrm>
          <a:prstGeom prst="rect">
            <a:avLst/>
          </a:prstGeom>
        </p:spPr>
      </p:pic>
      <p:sp>
        <p:nvSpPr>
          <p:cNvPr id="3" name="Rectangle 4">
            <a:extLst>
              <a:ext uri="{FF2B5EF4-FFF2-40B4-BE49-F238E27FC236}">
                <a16:creationId xmlns:a16="http://schemas.microsoft.com/office/drawing/2014/main" id="{9B85B669-EAAC-1919-8FE3-277F2AAE293B}"/>
              </a:ext>
            </a:extLst>
          </p:cNvPr>
          <p:cNvSpPr>
            <a:spLocks noChangeArrowheads="1"/>
          </p:cNvSpPr>
          <p:nvPr/>
        </p:nvSpPr>
        <p:spPr bwMode="auto">
          <a:xfrm>
            <a:off x="541867" y="1386726"/>
            <a:ext cx="10778065" cy="3739998"/>
          </a:xfrm>
          <a:prstGeom prst="rect">
            <a:avLst/>
          </a:prstGeom>
          <a:noFill/>
          <a:ln>
            <a:noFill/>
          </a:ln>
        </p:spPr>
        <p:txBody>
          <a:bodyPr wrap="square" anchor="ctr">
            <a:spAutoFit/>
          </a:bodyPr>
          <a:lstStyle/>
          <a:p>
            <a:pPr lvl="1" algn="just">
              <a:lnSpc>
                <a:spcPct val="150000"/>
              </a:lnSpc>
            </a:pPr>
            <a:r>
              <a:rPr lang="he-IL" sz="3200" b="1" dirty="0">
                <a:solidFill>
                  <a:srgbClr val="0070C0"/>
                </a:solidFill>
                <a:latin typeface="David" panose="020E0502060401010101" pitchFamily="34" charset="-79"/>
              </a:rPr>
              <a:t>דגשים ואתגרים עיקריים</a:t>
            </a:r>
            <a:endParaRPr lang="he-IL" sz="1600" dirty="0">
              <a:solidFill>
                <a:srgbClr val="000000"/>
              </a:solidFill>
              <a:latin typeface="David" panose="020E0502060401010101" pitchFamily="34" charset="-79"/>
            </a:endParaRPr>
          </a:p>
          <a:p>
            <a:pPr marL="1200150" lvl="2" indent="-285750" algn="just">
              <a:lnSpc>
                <a:spcPct val="150000"/>
              </a:lnSpc>
              <a:buFont typeface="Arial" panose="020B0604020202020204" pitchFamily="34" charset="0"/>
              <a:buChar char="•"/>
            </a:pPr>
            <a:r>
              <a:rPr lang="he-IL" sz="1600" dirty="0">
                <a:solidFill>
                  <a:srgbClr val="000000"/>
                </a:solidFill>
                <a:latin typeface="David" panose="020E0502060401010101" pitchFamily="34" charset="-79"/>
              </a:rPr>
              <a:t>ירידה מתמשכת בהיקף התמיכה של הרשות המקומית.</a:t>
            </a:r>
          </a:p>
          <a:p>
            <a:pPr marL="1200150" lvl="2" indent="-285750" algn="just">
              <a:lnSpc>
                <a:spcPct val="150000"/>
              </a:lnSpc>
              <a:buFont typeface="Arial" panose="020B0604020202020204" pitchFamily="34" charset="0"/>
              <a:buChar char="•"/>
            </a:pPr>
            <a:r>
              <a:rPr lang="he-IL" sz="1600" dirty="0">
                <a:solidFill>
                  <a:srgbClr val="000000"/>
                </a:solidFill>
                <a:latin typeface="David" panose="020E0502060401010101" pitchFamily="34" charset="-79"/>
              </a:rPr>
              <a:t>התחשבנות כספית צולבת מול הרשות המקומית.</a:t>
            </a:r>
          </a:p>
          <a:p>
            <a:pPr marL="1200150" lvl="2" indent="-285750" algn="just">
              <a:lnSpc>
                <a:spcPct val="150000"/>
              </a:lnSpc>
              <a:buFont typeface="Arial" panose="020B0604020202020204" pitchFamily="34" charset="0"/>
              <a:buChar char="•"/>
            </a:pPr>
            <a:r>
              <a:rPr lang="he-IL" sz="1600" dirty="0">
                <a:solidFill>
                  <a:srgbClr val="000000"/>
                </a:solidFill>
                <a:latin typeface="David" panose="020E0502060401010101" pitchFamily="34" charset="-79"/>
              </a:rPr>
              <a:t>בחינת צמצום הוצאות רוחביות (תשתיות תקשורת, רכש, חשמל ומים).</a:t>
            </a:r>
          </a:p>
          <a:p>
            <a:pPr marL="1200150" lvl="2" indent="-285750" algn="just">
              <a:lnSpc>
                <a:spcPct val="150000"/>
              </a:lnSpc>
              <a:buFont typeface="Arial" panose="020B0604020202020204" pitchFamily="34" charset="0"/>
              <a:buChar char="•"/>
            </a:pPr>
            <a:r>
              <a:rPr lang="he-IL" sz="1600" dirty="0">
                <a:solidFill>
                  <a:srgbClr val="000000"/>
                </a:solidFill>
                <a:latin typeface="David" panose="020E0502060401010101" pitchFamily="34" charset="-79"/>
              </a:rPr>
              <a:t>שימור ויציבות של כוח אדם בפעילות הצהרונים והמעונות.</a:t>
            </a:r>
          </a:p>
          <a:p>
            <a:pPr marL="1200150" lvl="2" indent="-285750" algn="just">
              <a:lnSpc>
                <a:spcPct val="150000"/>
              </a:lnSpc>
              <a:buFont typeface="Arial" panose="020B0604020202020204" pitchFamily="34" charset="0"/>
              <a:buChar char="•"/>
            </a:pPr>
            <a:r>
              <a:rPr lang="he-IL" sz="1600" dirty="0">
                <a:solidFill>
                  <a:srgbClr val="000000"/>
                </a:solidFill>
                <a:latin typeface="David" panose="020E0502060401010101" pitchFamily="34" charset="-79"/>
              </a:rPr>
              <a:t>החלפת משרת מנהל הרכש בתפקיד מנהל תפעול.</a:t>
            </a:r>
          </a:p>
          <a:p>
            <a:pPr marL="1200150" lvl="2" indent="-285750" algn="just">
              <a:lnSpc>
                <a:spcPct val="150000"/>
              </a:lnSpc>
              <a:buFont typeface="Arial" panose="020B0604020202020204" pitchFamily="34" charset="0"/>
              <a:buChar char="•"/>
            </a:pPr>
            <a:r>
              <a:rPr lang="he-IL" sz="1600" dirty="0">
                <a:solidFill>
                  <a:srgbClr val="000000"/>
                </a:solidFill>
                <a:latin typeface="David" panose="020E0502060401010101" pitchFamily="34" charset="-79"/>
              </a:rPr>
              <a:t>איוש משרות חדשות ותקצוב העלאות שכר/מענקי עידוד.</a:t>
            </a:r>
          </a:p>
          <a:p>
            <a:pPr marL="1200150" lvl="2" indent="-285750" algn="just">
              <a:lnSpc>
                <a:spcPct val="150000"/>
              </a:lnSpc>
              <a:buFont typeface="Arial" panose="020B0604020202020204" pitchFamily="34" charset="0"/>
              <a:buChar char="•"/>
            </a:pPr>
            <a:r>
              <a:rPr lang="he-IL" sz="1600" dirty="0">
                <a:solidFill>
                  <a:srgbClr val="000000"/>
                </a:solidFill>
                <a:latin typeface="David" panose="020E0502060401010101" pitchFamily="34" charset="-79"/>
              </a:rPr>
              <a:t>העלאת שיעור המע"מ.</a:t>
            </a:r>
          </a:p>
          <a:p>
            <a:pPr marL="1200150" lvl="2" indent="-285750" algn="just">
              <a:lnSpc>
                <a:spcPct val="150000"/>
              </a:lnSpc>
              <a:buFont typeface="Arial" panose="020B0604020202020204" pitchFamily="34" charset="0"/>
              <a:buChar char="•"/>
            </a:pPr>
            <a:r>
              <a:rPr lang="he-IL" sz="1600" dirty="0">
                <a:solidFill>
                  <a:srgbClr val="000000"/>
                </a:solidFill>
                <a:latin typeface="David" panose="020E0502060401010101" pitchFamily="34" charset="-79"/>
              </a:rPr>
              <a:t>תכנית פעילות חדשה לשנת תשפ"ו , ועדכון תקציב , ככל שיידרש.</a:t>
            </a:r>
          </a:p>
        </p:txBody>
      </p:sp>
    </p:spTree>
    <p:extLst>
      <p:ext uri="{BB962C8B-B14F-4D97-AF65-F5344CB8AC3E}">
        <p14:creationId xmlns:p14="http://schemas.microsoft.com/office/powerpoint/2010/main" val="2704634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ציין מיקום של מספר שקופית 3">
            <a:extLst>
              <a:ext uri="{FF2B5EF4-FFF2-40B4-BE49-F238E27FC236}">
                <a16:creationId xmlns:a16="http://schemas.microsoft.com/office/drawing/2014/main" id="{C4BA7EF9-F5DD-4981-F54C-411DDCB4C744}"/>
              </a:ext>
            </a:extLst>
          </p:cNvPr>
          <p:cNvSpPr>
            <a:spLocks noGrp="1"/>
          </p:cNvSpPr>
          <p:nvPr>
            <p:ph type="sldNum" sz="quarter" idx="12"/>
          </p:nvPr>
        </p:nvSpPr>
        <p:spPr>
          <a:xfrm>
            <a:off x="0" y="6492875"/>
            <a:ext cx="2743200" cy="365125"/>
          </a:xfrm>
        </p:spPr>
        <p:txBody>
          <a:bodyPr/>
          <a:lstStyle/>
          <a:p>
            <a:fld id="{6506E92E-0720-45C4-BB03-8D91C175AD6B}" type="slidenum">
              <a:rPr lang="he-IL" smtClean="0">
                <a:solidFill>
                  <a:schemeClr val="tx1"/>
                </a:solidFill>
              </a:rPr>
              <a:t>4</a:t>
            </a:fld>
            <a:endParaRPr lang="he-IL" dirty="0">
              <a:solidFill>
                <a:schemeClr val="tx1"/>
              </a:solidFill>
            </a:endParaRPr>
          </a:p>
        </p:txBody>
      </p:sp>
      <p:sp>
        <p:nvSpPr>
          <p:cNvPr id="5" name="תיבת טקסט 4">
            <a:extLst>
              <a:ext uri="{FF2B5EF4-FFF2-40B4-BE49-F238E27FC236}">
                <a16:creationId xmlns:a16="http://schemas.microsoft.com/office/drawing/2014/main" id="{1E0EB183-39DB-FC55-7E10-CF169AB4B8A2}"/>
              </a:ext>
            </a:extLst>
          </p:cNvPr>
          <p:cNvSpPr txBox="1"/>
          <p:nvPr/>
        </p:nvSpPr>
        <p:spPr>
          <a:xfrm rot="5400000">
            <a:off x="8374655" y="3044280"/>
            <a:ext cx="6858001" cy="769441"/>
          </a:xfrm>
          <a:prstGeom prst="rect">
            <a:avLst/>
          </a:prstGeom>
          <a:solidFill>
            <a:srgbClr val="00B050"/>
          </a:solidFill>
        </p:spPr>
        <p:txBody>
          <a:bodyPr wrap="square" rtlCol="1">
            <a:spAutoFit/>
          </a:bodyPr>
          <a:lstStyle/>
          <a:p>
            <a:pPr algn="ctr"/>
            <a:r>
              <a:rPr lang="he-IL" sz="4400" b="1" spc="100" dirty="0">
                <a:solidFill>
                  <a:schemeClr val="bg1"/>
                </a:solidFill>
              </a:rPr>
              <a:t>2025</a:t>
            </a:r>
          </a:p>
        </p:txBody>
      </p:sp>
      <p:sp>
        <p:nvSpPr>
          <p:cNvPr id="9" name="תיבת טקסט 8">
            <a:extLst>
              <a:ext uri="{FF2B5EF4-FFF2-40B4-BE49-F238E27FC236}">
                <a16:creationId xmlns:a16="http://schemas.microsoft.com/office/drawing/2014/main" id="{1D1F0868-D030-0858-2CDD-88F75B5E5348}"/>
              </a:ext>
            </a:extLst>
          </p:cNvPr>
          <p:cNvSpPr txBox="1"/>
          <p:nvPr/>
        </p:nvSpPr>
        <p:spPr>
          <a:xfrm>
            <a:off x="5336798" y="560512"/>
            <a:ext cx="5339923" cy="584775"/>
          </a:xfrm>
          <a:prstGeom prst="rect">
            <a:avLst/>
          </a:prstGeom>
          <a:noFill/>
        </p:spPr>
        <p:txBody>
          <a:bodyPr wrap="none" rtlCol="1">
            <a:spAutoFit/>
          </a:bodyPr>
          <a:lstStyle/>
          <a:p>
            <a:r>
              <a:rPr lang="he-IL" sz="3200" b="1" dirty="0">
                <a:solidFill>
                  <a:srgbClr val="0070C0"/>
                </a:solidFill>
              </a:rPr>
              <a:t>ריכוז תקציב לפי שלוחות (ש"ח)</a:t>
            </a:r>
            <a:endParaRPr lang="he-IL" sz="1600" b="1" dirty="0">
              <a:solidFill>
                <a:srgbClr val="0070C0"/>
              </a:solidFill>
            </a:endParaRPr>
          </a:p>
        </p:txBody>
      </p:sp>
      <p:pic>
        <p:nvPicPr>
          <p:cNvPr id="3" name="תמונה 2">
            <a:extLst>
              <a:ext uri="{FF2B5EF4-FFF2-40B4-BE49-F238E27FC236}">
                <a16:creationId xmlns:a16="http://schemas.microsoft.com/office/drawing/2014/main" id="{C0D89680-92D7-5F45-D9D8-F9E4572F77B9}"/>
              </a:ext>
            </a:extLst>
          </p:cNvPr>
          <p:cNvPicPr>
            <a:picLocks noChangeAspect="1"/>
          </p:cNvPicPr>
          <p:nvPr/>
        </p:nvPicPr>
        <p:blipFill>
          <a:blip r:embed="rId2"/>
          <a:stretch>
            <a:fillRect/>
          </a:stretch>
        </p:blipFill>
        <p:spPr>
          <a:xfrm>
            <a:off x="0" y="0"/>
            <a:ext cx="1579216" cy="1556816"/>
          </a:xfrm>
          <a:prstGeom prst="rect">
            <a:avLst/>
          </a:prstGeom>
        </p:spPr>
      </p:pic>
      <p:sp>
        <p:nvSpPr>
          <p:cNvPr id="6" name="תיבת טקסט 5">
            <a:extLst>
              <a:ext uri="{FF2B5EF4-FFF2-40B4-BE49-F238E27FC236}">
                <a16:creationId xmlns:a16="http://schemas.microsoft.com/office/drawing/2014/main" id="{FDB4E140-077E-652B-4415-926D96E53B7E}"/>
              </a:ext>
            </a:extLst>
          </p:cNvPr>
          <p:cNvSpPr txBox="1"/>
          <p:nvPr/>
        </p:nvSpPr>
        <p:spPr>
          <a:xfrm>
            <a:off x="3275335" y="6297488"/>
            <a:ext cx="7401386" cy="369332"/>
          </a:xfrm>
          <a:prstGeom prst="rect">
            <a:avLst/>
          </a:prstGeom>
          <a:noFill/>
        </p:spPr>
        <p:txBody>
          <a:bodyPr wrap="none" rtlCol="1">
            <a:spAutoFit/>
          </a:bodyPr>
          <a:lstStyle/>
          <a:p>
            <a:r>
              <a:rPr lang="he-IL" b="1" dirty="0">
                <a:solidFill>
                  <a:srgbClr val="FF0000"/>
                </a:solidFill>
              </a:rPr>
              <a:t>(*)</a:t>
            </a:r>
            <a:r>
              <a:rPr lang="he-IL" dirty="0"/>
              <a:t> ללא השקעות- מצורף שקף נפרד לתקציב השקעות בסך שנתי של כ- 2 מש"ח</a:t>
            </a:r>
          </a:p>
        </p:txBody>
      </p:sp>
      <p:sp>
        <p:nvSpPr>
          <p:cNvPr id="2" name="חץ: שמאלה 1">
            <a:hlinkClick r:id="rId3" action="ppaction://hlinksldjump"/>
            <a:extLst>
              <a:ext uri="{FF2B5EF4-FFF2-40B4-BE49-F238E27FC236}">
                <a16:creationId xmlns:a16="http://schemas.microsoft.com/office/drawing/2014/main" id="{4D108E8D-C296-112F-31AA-9A48AA64FAD6}"/>
              </a:ext>
            </a:extLst>
          </p:cNvPr>
          <p:cNvSpPr/>
          <p:nvPr/>
        </p:nvSpPr>
        <p:spPr>
          <a:xfrm>
            <a:off x="2135899" y="6250559"/>
            <a:ext cx="978408" cy="484632"/>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aphicFrame>
        <p:nvGraphicFramePr>
          <p:cNvPr id="7" name="טבלה 6">
            <a:extLst>
              <a:ext uri="{FF2B5EF4-FFF2-40B4-BE49-F238E27FC236}">
                <a16:creationId xmlns:a16="http://schemas.microsoft.com/office/drawing/2014/main" id="{E677BD08-9F32-0CEA-13D9-682C9E743871}"/>
              </a:ext>
            </a:extLst>
          </p:cNvPr>
          <p:cNvGraphicFramePr>
            <a:graphicFrameLocks noGrp="1"/>
          </p:cNvGraphicFramePr>
          <p:nvPr>
            <p:extLst>
              <p:ext uri="{D42A27DB-BD31-4B8C-83A1-F6EECF244321}">
                <p14:modId xmlns:p14="http://schemas.microsoft.com/office/powerpoint/2010/main" val="1780366359"/>
              </p:ext>
            </p:extLst>
          </p:nvPr>
        </p:nvGraphicFramePr>
        <p:xfrm>
          <a:off x="1579216" y="1316664"/>
          <a:ext cx="9320414" cy="4764682"/>
        </p:xfrm>
        <a:graphic>
          <a:graphicData uri="http://schemas.openxmlformats.org/drawingml/2006/table">
            <a:tbl>
              <a:tblPr rtl="1"/>
              <a:tblGrid>
                <a:gridCol w="2133696">
                  <a:extLst>
                    <a:ext uri="{9D8B030D-6E8A-4147-A177-3AD203B41FA5}">
                      <a16:colId xmlns:a16="http://schemas.microsoft.com/office/drawing/2014/main" val="945829152"/>
                    </a:ext>
                  </a:extLst>
                </a:gridCol>
                <a:gridCol w="1008819">
                  <a:extLst>
                    <a:ext uri="{9D8B030D-6E8A-4147-A177-3AD203B41FA5}">
                      <a16:colId xmlns:a16="http://schemas.microsoft.com/office/drawing/2014/main" val="2951030294"/>
                    </a:ext>
                  </a:extLst>
                </a:gridCol>
                <a:gridCol w="1008819">
                  <a:extLst>
                    <a:ext uri="{9D8B030D-6E8A-4147-A177-3AD203B41FA5}">
                      <a16:colId xmlns:a16="http://schemas.microsoft.com/office/drawing/2014/main" val="2003553377"/>
                    </a:ext>
                  </a:extLst>
                </a:gridCol>
                <a:gridCol w="937397">
                  <a:extLst>
                    <a:ext uri="{9D8B030D-6E8A-4147-A177-3AD203B41FA5}">
                      <a16:colId xmlns:a16="http://schemas.microsoft.com/office/drawing/2014/main" val="3259660174"/>
                    </a:ext>
                  </a:extLst>
                </a:gridCol>
                <a:gridCol w="964181">
                  <a:extLst>
                    <a:ext uri="{9D8B030D-6E8A-4147-A177-3AD203B41FA5}">
                      <a16:colId xmlns:a16="http://schemas.microsoft.com/office/drawing/2014/main" val="1633693697"/>
                    </a:ext>
                  </a:extLst>
                </a:gridCol>
                <a:gridCol w="758846">
                  <a:extLst>
                    <a:ext uri="{9D8B030D-6E8A-4147-A177-3AD203B41FA5}">
                      <a16:colId xmlns:a16="http://schemas.microsoft.com/office/drawing/2014/main" val="3005909308"/>
                    </a:ext>
                  </a:extLst>
                </a:gridCol>
                <a:gridCol w="901688">
                  <a:extLst>
                    <a:ext uri="{9D8B030D-6E8A-4147-A177-3AD203B41FA5}">
                      <a16:colId xmlns:a16="http://schemas.microsoft.com/office/drawing/2014/main" val="693569711"/>
                    </a:ext>
                  </a:extLst>
                </a:gridCol>
                <a:gridCol w="785629">
                  <a:extLst>
                    <a:ext uri="{9D8B030D-6E8A-4147-A177-3AD203B41FA5}">
                      <a16:colId xmlns:a16="http://schemas.microsoft.com/office/drawing/2014/main" val="3480563538"/>
                    </a:ext>
                  </a:extLst>
                </a:gridCol>
                <a:gridCol w="821339">
                  <a:extLst>
                    <a:ext uri="{9D8B030D-6E8A-4147-A177-3AD203B41FA5}">
                      <a16:colId xmlns:a16="http://schemas.microsoft.com/office/drawing/2014/main" val="3181445721"/>
                    </a:ext>
                  </a:extLst>
                </a:gridCol>
              </a:tblGrid>
              <a:tr h="192903">
                <a:tc rowSpan="2">
                  <a:txBody>
                    <a:bodyPr/>
                    <a:lstStyle/>
                    <a:p>
                      <a:pPr algn="ctr" rtl="1" fontAlgn="b"/>
                      <a:r>
                        <a:rPr lang="he-IL" sz="1000" b="1" i="0" u="none" strike="noStrike">
                          <a:solidFill>
                            <a:srgbClr val="000000"/>
                          </a:solidFill>
                          <a:effectLst/>
                          <a:latin typeface="Arial" panose="020B0604020202020204" pitchFamily="34" charset="0"/>
                        </a:rPr>
                        <a:t>שלוחה</a:t>
                      </a:r>
                    </a:p>
                  </a:txBody>
                  <a:tcPr marL="0" marR="0" marT="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6DCE4"/>
                    </a:solidFill>
                  </a:tcPr>
                </a:tc>
                <a:tc gridSpan="3">
                  <a:txBody>
                    <a:bodyPr/>
                    <a:lstStyle/>
                    <a:p>
                      <a:pPr algn="ctr" rtl="1" fontAlgn="b"/>
                      <a:r>
                        <a:rPr lang="he-IL" sz="1000" b="1" i="0" u="none" strike="noStrike">
                          <a:solidFill>
                            <a:srgbClr val="FF0000"/>
                          </a:solidFill>
                          <a:effectLst/>
                          <a:latin typeface="Arial" panose="020B0604020202020204" pitchFamily="34" charset="0"/>
                        </a:rPr>
                        <a:t>הוצאות</a:t>
                      </a:r>
                    </a:p>
                  </a:txBody>
                  <a:tcPr marL="0" marR="0" marT="0" marB="0" anchor="b">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hMerge="1">
                  <a:txBody>
                    <a:bodyPr/>
                    <a:lstStyle/>
                    <a:p>
                      <a:pPr rtl="1"/>
                      <a:endParaRPr lang="he-IL"/>
                    </a:p>
                  </a:txBody>
                  <a:tcPr/>
                </a:tc>
                <a:tc hMerge="1">
                  <a:txBody>
                    <a:bodyPr/>
                    <a:lstStyle/>
                    <a:p>
                      <a:pPr rtl="1"/>
                      <a:endParaRPr lang="he-IL"/>
                    </a:p>
                  </a:txBody>
                  <a:tcPr/>
                </a:tc>
                <a:tc gridSpan="4">
                  <a:txBody>
                    <a:bodyPr/>
                    <a:lstStyle/>
                    <a:p>
                      <a:pPr algn="ctr" rtl="1" fontAlgn="b"/>
                      <a:r>
                        <a:rPr lang="he-IL" sz="1000" b="1" i="0" u="none" strike="noStrike">
                          <a:solidFill>
                            <a:srgbClr val="12C000"/>
                          </a:solidFill>
                          <a:effectLst/>
                          <a:latin typeface="Arial" panose="020B0604020202020204" pitchFamily="34" charset="0"/>
                        </a:rPr>
                        <a:t>הכנסות</a:t>
                      </a:r>
                    </a:p>
                  </a:txBody>
                  <a:tcPr marL="0" marR="0" marT="0" marB="0" anchor="b">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hMerge="1">
                  <a:txBody>
                    <a:bodyPr/>
                    <a:lstStyle/>
                    <a:p>
                      <a:pPr rtl="1"/>
                      <a:endParaRPr lang="he-IL"/>
                    </a:p>
                  </a:txBody>
                  <a:tcPr/>
                </a:tc>
                <a:tc hMerge="1">
                  <a:txBody>
                    <a:bodyPr/>
                    <a:lstStyle/>
                    <a:p>
                      <a:pPr rtl="1"/>
                      <a:endParaRPr lang="he-IL"/>
                    </a:p>
                  </a:txBody>
                  <a:tcPr/>
                </a:tc>
                <a:tc hMerge="1">
                  <a:txBody>
                    <a:bodyPr/>
                    <a:lstStyle/>
                    <a:p>
                      <a:pPr rtl="1"/>
                      <a:endParaRPr lang="he-IL"/>
                    </a:p>
                  </a:txBody>
                  <a:tcPr/>
                </a:tc>
                <a:tc rowSpan="2">
                  <a:txBody>
                    <a:bodyPr/>
                    <a:lstStyle/>
                    <a:p>
                      <a:pPr algn="ctr" rtl="1" fontAlgn="b"/>
                      <a:r>
                        <a:rPr lang="he-IL" sz="1000" b="1" i="0" u="none" strike="noStrike">
                          <a:solidFill>
                            <a:srgbClr val="000000"/>
                          </a:solidFill>
                          <a:effectLst/>
                          <a:latin typeface="Arial" panose="020B0604020202020204" pitchFamily="34" charset="0"/>
                        </a:rPr>
                        <a:t>סה"כ תקציב שנתי</a:t>
                      </a:r>
                    </a:p>
                  </a:txBody>
                  <a:tcPr marL="0" marR="0" marT="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6DCE4"/>
                    </a:solidFill>
                  </a:tcPr>
                </a:tc>
                <a:extLst>
                  <a:ext uri="{0D108BD9-81ED-4DB2-BD59-A6C34878D82A}">
                    <a16:rowId xmlns:a16="http://schemas.microsoft.com/office/drawing/2014/main" val="3999898993"/>
                  </a:ext>
                </a:extLst>
              </a:tr>
              <a:tr h="202547">
                <a:tc vMerge="1">
                  <a:txBody>
                    <a:bodyPr/>
                    <a:lstStyle/>
                    <a:p>
                      <a:pPr rtl="1"/>
                      <a:endParaRPr lang="he-IL"/>
                    </a:p>
                  </a:txBody>
                  <a:tcPr/>
                </a:tc>
                <a:tc>
                  <a:txBody>
                    <a:bodyPr/>
                    <a:lstStyle/>
                    <a:p>
                      <a:pPr algn="ctr" rtl="1" fontAlgn="b"/>
                      <a:r>
                        <a:rPr lang="he-IL" sz="1000" b="1" i="0" u="none" strike="noStrike" dirty="0">
                          <a:solidFill>
                            <a:srgbClr val="000000"/>
                          </a:solidFill>
                          <a:effectLst/>
                          <a:latin typeface="Arial" panose="020B0604020202020204" pitchFamily="34" charset="0"/>
                        </a:rPr>
                        <a:t>שכר</a:t>
                      </a:r>
                    </a:p>
                  </a:txBody>
                  <a:tcPr marL="0" marR="0" marT="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6DCE4"/>
                    </a:solidFill>
                  </a:tcPr>
                </a:tc>
                <a:tc>
                  <a:txBody>
                    <a:bodyPr/>
                    <a:lstStyle/>
                    <a:p>
                      <a:pPr algn="ctr" rtl="1" fontAlgn="b"/>
                      <a:r>
                        <a:rPr lang="he-IL" sz="1000" b="1" i="0" u="none" strike="noStrike">
                          <a:solidFill>
                            <a:srgbClr val="000000"/>
                          </a:solidFill>
                          <a:effectLst/>
                          <a:latin typeface="Arial" panose="020B0604020202020204" pitchFamily="34" charset="0"/>
                        </a:rPr>
                        <a:t>אחר</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6DCE4"/>
                    </a:solidFill>
                  </a:tcPr>
                </a:tc>
                <a:tc>
                  <a:txBody>
                    <a:bodyPr/>
                    <a:lstStyle/>
                    <a:p>
                      <a:pPr algn="ctr" rtl="1" fontAlgn="b"/>
                      <a:r>
                        <a:rPr lang="he-IL" sz="1000" b="1" i="0" u="none" strike="noStrike">
                          <a:solidFill>
                            <a:srgbClr val="000000"/>
                          </a:solidFill>
                          <a:effectLst/>
                          <a:latin typeface="Arial" panose="020B0604020202020204" pitchFamily="34" charset="0"/>
                        </a:rPr>
                        <a:t>סה"כ</a:t>
                      </a:r>
                    </a:p>
                  </a:txBody>
                  <a:tcPr marL="0" marR="0" marT="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6DCE4"/>
                    </a:solidFill>
                  </a:tcPr>
                </a:tc>
                <a:tc>
                  <a:txBody>
                    <a:bodyPr/>
                    <a:lstStyle/>
                    <a:p>
                      <a:pPr algn="ctr" rtl="1" fontAlgn="b"/>
                      <a:r>
                        <a:rPr lang="he-IL" sz="1000" b="1" i="0" u="none" strike="noStrike">
                          <a:solidFill>
                            <a:srgbClr val="000000"/>
                          </a:solidFill>
                          <a:effectLst/>
                          <a:latin typeface="Arial" panose="020B0604020202020204" pitchFamily="34" charset="0"/>
                        </a:rPr>
                        <a:t>עצמיות</a:t>
                      </a:r>
                    </a:p>
                  </a:txBody>
                  <a:tcPr marL="0" marR="0" marT="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6DCE4"/>
                    </a:solidFill>
                  </a:tcPr>
                </a:tc>
                <a:tc>
                  <a:txBody>
                    <a:bodyPr/>
                    <a:lstStyle/>
                    <a:p>
                      <a:pPr algn="ctr" rtl="1" fontAlgn="b"/>
                      <a:r>
                        <a:rPr lang="he-IL" sz="1000" b="1" i="0" u="none" strike="noStrike">
                          <a:solidFill>
                            <a:srgbClr val="000000"/>
                          </a:solidFill>
                          <a:effectLst/>
                          <a:latin typeface="Arial" panose="020B0604020202020204" pitchFamily="34" charset="0"/>
                        </a:rPr>
                        <a:t>גורמי מימון</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rtl="1" fontAlgn="b"/>
                      <a:r>
                        <a:rPr lang="he-IL" sz="1000" b="1" i="0" u="none" strike="noStrike">
                          <a:solidFill>
                            <a:srgbClr val="000000"/>
                          </a:solidFill>
                          <a:effectLst/>
                          <a:latin typeface="Arial" panose="020B0604020202020204" pitchFamily="34" charset="0"/>
                        </a:rPr>
                        <a:t>רשות מקומית</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rtl="1" fontAlgn="b"/>
                      <a:r>
                        <a:rPr lang="he-IL" sz="1000" b="1" i="0" u="none" strike="noStrike">
                          <a:solidFill>
                            <a:srgbClr val="000000"/>
                          </a:solidFill>
                          <a:effectLst/>
                          <a:latin typeface="Arial" panose="020B0604020202020204" pitchFamily="34" charset="0"/>
                        </a:rPr>
                        <a:t>סה"כ</a:t>
                      </a:r>
                    </a:p>
                  </a:txBody>
                  <a:tcPr marL="0" marR="0" marT="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6DCE4"/>
                    </a:solidFill>
                  </a:tcPr>
                </a:tc>
                <a:tc vMerge="1">
                  <a:txBody>
                    <a:bodyPr/>
                    <a:lstStyle/>
                    <a:p>
                      <a:pPr rtl="1"/>
                      <a:endParaRPr lang="he-IL"/>
                    </a:p>
                  </a:txBody>
                  <a:tcPr/>
                </a:tc>
                <a:extLst>
                  <a:ext uri="{0D108BD9-81ED-4DB2-BD59-A6C34878D82A}">
                    <a16:rowId xmlns:a16="http://schemas.microsoft.com/office/drawing/2014/main" val="3501634888"/>
                  </a:ext>
                </a:extLst>
              </a:tr>
              <a:tr h="277779">
                <a:tc>
                  <a:txBody>
                    <a:bodyPr/>
                    <a:lstStyle/>
                    <a:p>
                      <a:pPr algn="r" rtl="1" fontAlgn="b"/>
                      <a:r>
                        <a:rPr lang="he-IL" sz="1000" b="0" i="0" u="none" strike="noStrike">
                          <a:solidFill>
                            <a:srgbClr val="000000"/>
                          </a:solidFill>
                          <a:effectLst/>
                          <a:latin typeface="Arial" panose="020B0604020202020204" pitchFamily="34" charset="0"/>
                        </a:rPr>
                        <a:t>מטה 00</a:t>
                      </a:r>
                    </a:p>
                  </a:txBody>
                  <a:tcPr marL="0" marR="0" marT="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000" b="0" i="0" u="none" strike="noStrike">
                          <a:solidFill>
                            <a:srgbClr val="000000"/>
                          </a:solidFill>
                          <a:effectLst/>
                          <a:latin typeface="Arial" panose="020B0604020202020204" pitchFamily="34" charset="0"/>
                        </a:rPr>
                        <a:t>(2,272,371) </a:t>
                      </a:r>
                    </a:p>
                  </a:txBody>
                  <a:tcPr marL="0" marR="0" marT="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000" b="0" i="0" u="none" strike="noStrike">
                          <a:solidFill>
                            <a:srgbClr val="000000"/>
                          </a:solidFill>
                          <a:effectLst/>
                          <a:latin typeface="Arial" panose="020B0604020202020204" pitchFamily="34" charset="0"/>
                        </a:rPr>
                        <a:t>(1,151,519)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000" b="1" i="0" u="none" strike="noStrike">
                          <a:solidFill>
                            <a:srgbClr val="000000"/>
                          </a:solidFill>
                          <a:effectLst/>
                          <a:latin typeface="Arial" panose="020B0604020202020204" pitchFamily="34" charset="0"/>
                        </a:rPr>
                        <a:t>(3,423,889) </a:t>
                      </a:r>
                    </a:p>
                  </a:txBody>
                  <a:tcPr marL="0" marR="0" marT="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000" b="0" i="0" u="none" strike="noStrike">
                          <a:solidFill>
                            <a:srgbClr val="000000"/>
                          </a:solidFill>
                          <a:effectLst/>
                          <a:latin typeface="Arial" panose="020B0604020202020204" pitchFamily="34" charset="0"/>
                        </a:rPr>
                        <a:t> 160,000 </a:t>
                      </a:r>
                    </a:p>
                  </a:txBody>
                  <a:tcPr marL="0" marR="0" marT="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000" b="0" i="0" u="none" strike="noStrike">
                          <a:solidFill>
                            <a:srgbClr val="000000"/>
                          </a:solidFill>
                          <a:effectLst/>
                          <a:latin typeface="Arial" panose="020B0604020202020204" pitchFamily="34" charset="0"/>
                        </a:rPr>
                        <a:t> 80,000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800" b="0" i="0" u="none" strike="noStrike">
                          <a:solidFill>
                            <a:srgbClr val="000000"/>
                          </a:solidFill>
                          <a:effectLst/>
                          <a:latin typeface="Arial" panose="020B0604020202020204" pitchFamily="34" charset="0"/>
                        </a:rPr>
                        <a:t>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000" b="1" i="0" u="none" strike="noStrike">
                          <a:solidFill>
                            <a:srgbClr val="000000"/>
                          </a:solidFill>
                          <a:effectLst/>
                          <a:latin typeface="Arial" panose="020B0604020202020204" pitchFamily="34" charset="0"/>
                        </a:rPr>
                        <a:t> 240,000 </a:t>
                      </a:r>
                    </a:p>
                  </a:txBody>
                  <a:tcPr marL="0" marR="0" marT="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000" b="1" i="0" u="none" strike="noStrike">
                          <a:solidFill>
                            <a:srgbClr val="000000"/>
                          </a:solidFill>
                          <a:effectLst/>
                          <a:latin typeface="Arial" panose="020B0604020202020204" pitchFamily="34" charset="0"/>
                        </a:rPr>
                        <a:t>(3,183,889) </a:t>
                      </a:r>
                    </a:p>
                  </a:txBody>
                  <a:tcPr marL="0" marR="0" marT="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64575438"/>
                  </a:ext>
                </a:extLst>
              </a:tr>
              <a:tr h="277779">
                <a:tc>
                  <a:txBody>
                    <a:bodyPr/>
                    <a:lstStyle/>
                    <a:p>
                      <a:pPr algn="r" rtl="1" fontAlgn="b"/>
                      <a:r>
                        <a:rPr lang="he-IL" sz="1000" b="0" i="0" u="none" strike="noStrike" dirty="0">
                          <a:solidFill>
                            <a:srgbClr val="000000"/>
                          </a:solidFill>
                          <a:effectLst/>
                          <a:latin typeface="Arial" panose="020B0604020202020204" pitchFamily="34" charset="0"/>
                        </a:rPr>
                        <a:t>אופירה נבון 01</a:t>
                      </a:r>
                    </a:p>
                  </a:txBody>
                  <a:tcPr marL="0" marR="0" marT="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000" b="0" i="0" u="none" strike="noStrike" dirty="0">
                          <a:solidFill>
                            <a:srgbClr val="000000"/>
                          </a:solidFill>
                          <a:effectLst/>
                          <a:latin typeface="Arial" panose="020B0604020202020204" pitchFamily="34" charset="0"/>
                        </a:rPr>
                        <a:t>(470,408) </a:t>
                      </a:r>
                    </a:p>
                  </a:txBody>
                  <a:tcPr marL="0" marR="0" marT="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000" b="0" i="0" u="none" strike="noStrike">
                          <a:solidFill>
                            <a:srgbClr val="000000"/>
                          </a:solidFill>
                          <a:effectLst/>
                          <a:latin typeface="Arial" panose="020B0604020202020204" pitchFamily="34" charset="0"/>
                        </a:rPr>
                        <a:t>(25,848)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000" b="1" i="0" u="none" strike="noStrike">
                          <a:solidFill>
                            <a:srgbClr val="000000"/>
                          </a:solidFill>
                          <a:effectLst/>
                          <a:latin typeface="Arial" panose="020B0604020202020204" pitchFamily="34" charset="0"/>
                        </a:rPr>
                        <a:t>(496,257) </a:t>
                      </a:r>
                    </a:p>
                  </a:txBody>
                  <a:tcPr marL="0" marR="0" marT="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000" b="0" i="0" u="none" strike="noStrike">
                          <a:solidFill>
                            <a:srgbClr val="000000"/>
                          </a:solidFill>
                          <a:effectLst/>
                          <a:latin typeface="Arial" panose="020B0604020202020204" pitchFamily="34" charset="0"/>
                        </a:rPr>
                        <a:t> 526,200 </a:t>
                      </a:r>
                    </a:p>
                  </a:txBody>
                  <a:tcPr marL="0" marR="0" marT="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800" b="0" i="0" u="none" strike="noStrike">
                          <a:solidFill>
                            <a:srgbClr val="000000"/>
                          </a:solidFill>
                          <a:effectLst/>
                          <a:latin typeface="Arial" panose="020B0604020202020204" pitchFamily="34" charset="0"/>
                        </a:rPr>
                        <a:t>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800" b="0" i="0" u="none" strike="noStrike">
                          <a:solidFill>
                            <a:srgbClr val="000000"/>
                          </a:solidFill>
                          <a:effectLst/>
                          <a:latin typeface="Arial" panose="020B0604020202020204" pitchFamily="34" charset="0"/>
                        </a:rPr>
                        <a:t>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000" b="1" i="0" u="none" strike="noStrike">
                          <a:solidFill>
                            <a:srgbClr val="000000"/>
                          </a:solidFill>
                          <a:effectLst/>
                          <a:latin typeface="Arial" panose="020B0604020202020204" pitchFamily="34" charset="0"/>
                        </a:rPr>
                        <a:t> 526,200 </a:t>
                      </a:r>
                    </a:p>
                  </a:txBody>
                  <a:tcPr marL="0" marR="0" marT="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000" b="1" i="0" u="none" strike="noStrike">
                          <a:solidFill>
                            <a:srgbClr val="000000"/>
                          </a:solidFill>
                          <a:effectLst/>
                          <a:latin typeface="Arial" panose="020B0604020202020204" pitchFamily="34" charset="0"/>
                        </a:rPr>
                        <a:t> 29,943 </a:t>
                      </a:r>
                    </a:p>
                  </a:txBody>
                  <a:tcPr marL="0" marR="0" marT="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69599247"/>
                  </a:ext>
                </a:extLst>
              </a:tr>
              <a:tr h="277779">
                <a:tc>
                  <a:txBody>
                    <a:bodyPr/>
                    <a:lstStyle/>
                    <a:p>
                      <a:pPr algn="r" rtl="1" fontAlgn="b"/>
                      <a:r>
                        <a:rPr lang="he-IL" sz="1000" b="0" i="0" u="none" strike="noStrike">
                          <a:solidFill>
                            <a:srgbClr val="000000"/>
                          </a:solidFill>
                          <a:effectLst/>
                          <a:latin typeface="Arial" panose="020B0604020202020204" pitchFamily="34" charset="0"/>
                        </a:rPr>
                        <a:t>אלי כהן 02</a:t>
                      </a:r>
                    </a:p>
                  </a:txBody>
                  <a:tcPr marL="0" marR="0" marT="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000" b="0" i="0" u="none" strike="noStrike" dirty="0">
                          <a:solidFill>
                            <a:srgbClr val="000000"/>
                          </a:solidFill>
                          <a:effectLst/>
                          <a:latin typeface="Arial" panose="020B0604020202020204" pitchFamily="34" charset="0"/>
                        </a:rPr>
                        <a:t>(16,271,600) </a:t>
                      </a:r>
                    </a:p>
                  </a:txBody>
                  <a:tcPr marL="0" marR="0" marT="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000" b="0" i="0" u="none" strike="noStrike">
                          <a:solidFill>
                            <a:srgbClr val="000000"/>
                          </a:solidFill>
                          <a:effectLst/>
                          <a:latin typeface="Arial" panose="020B0604020202020204" pitchFamily="34" charset="0"/>
                        </a:rPr>
                        <a:t>(8,051,812)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000" b="1" i="0" u="none" strike="noStrike">
                          <a:solidFill>
                            <a:srgbClr val="000000"/>
                          </a:solidFill>
                          <a:effectLst/>
                          <a:latin typeface="Arial" panose="020B0604020202020204" pitchFamily="34" charset="0"/>
                        </a:rPr>
                        <a:t>(24,323,412) </a:t>
                      </a:r>
                    </a:p>
                  </a:txBody>
                  <a:tcPr marL="0" marR="0" marT="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000" b="0" i="0" u="none" strike="noStrike">
                          <a:solidFill>
                            <a:srgbClr val="000000"/>
                          </a:solidFill>
                          <a:effectLst/>
                          <a:latin typeface="Arial" panose="020B0604020202020204" pitchFamily="34" charset="0"/>
                        </a:rPr>
                        <a:t> 23,540,000 </a:t>
                      </a:r>
                    </a:p>
                  </a:txBody>
                  <a:tcPr marL="0" marR="0" marT="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000" b="0" i="0" u="none" strike="noStrike">
                          <a:solidFill>
                            <a:srgbClr val="000000"/>
                          </a:solidFill>
                          <a:effectLst/>
                          <a:latin typeface="Arial" panose="020B0604020202020204" pitchFamily="34" charset="0"/>
                        </a:rPr>
                        <a:t> 2,538,300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800" b="0" i="0" u="none" strike="noStrike">
                          <a:solidFill>
                            <a:srgbClr val="000000"/>
                          </a:solidFill>
                          <a:effectLst/>
                          <a:latin typeface="Arial" panose="020B0604020202020204" pitchFamily="34" charset="0"/>
                        </a:rPr>
                        <a:t>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000" b="1" i="0" u="none" strike="noStrike">
                          <a:solidFill>
                            <a:srgbClr val="000000"/>
                          </a:solidFill>
                          <a:effectLst/>
                          <a:latin typeface="Arial" panose="020B0604020202020204" pitchFamily="34" charset="0"/>
                        </a:rPr>
                        <a:t> 26,078,300 </a:t>
                      </a:r>
                    </a:p>
                  </a:txBody>
                  <a:tcPr marL="0" marR="0" marT="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000" b="1" i="0" u="none" strike="noStrike">
                          <a:solidFill>
                            <a:srgbClr val="000000"/>
                          </a:solidFill>
                          <a:effectLst/>
                          <a:latin typeface="Arial" panose="020B0604020202020204" pitchFamily="34" charset="0"/>
                        </a:rPr>
                        <a:t> 1,754,888 </a:t>
                      </a:r>
                    </a:p>
                  </a:txBody>
                  <a:tcPr marL="0" marR="0" marT="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52265769"/>
                  </a:ext>
                </a:extLst>
              </a:tr>
              <a:tr h="277779">
                <a:tc>
                  <a:txBody>
                    <a:bodyPr/>
                    <a:lstStyle/>
                    <a:p>
                      <a:pPr algn="r" rtl="1" fontAlgn="b"/>
                      <a:r>
                        <a:rPr lang="he-IL" sz="1000" b="0" i="0" u="none" strike="noStrike">
                          <a:solidFill>
                            <a:srgbClr val="000000"/>
                          </a:solidFill>
                          <a:effectLst/>
                          <a:latin typeface="Arial" panose="020B0604020202020204" pitchFamily="34" charset="0"/>
                        </a:rPr>
                        <a:t>בראשית 05</a:t>
                      </a:r>
                    </a:p>
                  </a:txBody>
                  <a:tcPr marL="0" marR="0" marT="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000" b="0" i="0" u="none" strike="noStrike">
                          <a:solidFill>
                            <a:srgbClr val="000000"/>
                          </a:solidFill>
                          <a:effectLst/>
                          <a:latin typeface="Arial" panose="020B0604020202020204" pitchFamily="34" charset="0"/>
                        </a:rPr>
                        <a:t>(2,300,000) </a:t>
                      </a:r>
                    </a:p>
                  </a:txBody>
                  <a:tcPr marL="0" marR="0" marT="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000" b="0" i="0" u="none" strike="noStrike" dirty="0">
                          <a:solidFill>
                            <a:srgbClr val="000000"/>
                          </a:solidFill>
                          <a:effectLst/>
                          <a:latin typeface="Arial" panose="020B0604020202020204" pitchFamily="34" charset="0"/>
                        </a:rPr>
                        <a:t>(326,500)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000" b="1" i="0" u="none" strike="noStrike">
                          <a:solidFill>
                            <a:srgbClr val="000000"/>
                          </a:solidFill>
                          <a:effectLst/>
                          <a:latin typeface="Arial" panose="020B0604020202020204" pitchFamily="34" charset="0"/>
                        </a:rPr>
                        <a:t>(2,626,500) </a:t>
                      </a:r>
                    </a:p>
                  </a:txBody>
                  <a:tcPr marL="0" marR="0" marT="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000" b="0" i="0" u="none" strike="noStrike">
                          <a:solidFill>
                            <a:srgbClr val="000000"/>
                          </a:solidFill>
                          <a:effectLst/>
                          <a:latin typeface="Arial" panose="020B0604020202020204" pitchFamily="34" charset="0"/>
                        </a:rPr>
                        <a:t> 2,528,000 </a:t>
                      </a:r>
                    </a:p>
                  </a:txBody>
                  <a:tcPr marL="0" marR="0" marT="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000" b="0" i="0" u="none" strike="noStrike">
                          <a:solidFill>
                            <a:srgbClr val="000000"/>
                          </a:solidFill>
                          <a:effectLst/>
                          <a:latin typeface="Arial" panose="020B0604020202020204" pitchFamily="34" charset="0"/>
                        </a:rPr>
                        <a:t> 140,000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800" b="0" i="0" u="none" strike="noStrike">
                          <a:solidFill>
                            <a:srgbClr val="000000"/>
                          </a:solidFill>
                          <a:effectLst/>
                          <a:latin typeface="Arial" panose="020B0604020202020204" pitchFamily="34" charset="0"/>
                        </a:rPr>
                        <a:t>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000" b="1" i="0" u="none" strike="noStrike">
                          <a:solidFill>
                            <a:srgbClr val="000000"/>
                          </a:solidFill>
                          <a:effectLst/>
                          <a:latin typeface="Arial" panose="020B0604020202020204" pitchFamily="34" charset="0"/>
                        </a:rPr>
                        <a:t> 2,668,000 </a:t>
                      </a:r>
                    </a:p>
                  </a:txBody>
                  <a:tcPr marL="0" marR="0" marT="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000" b="1" i="0" u="none" strike="noStrike">
                          <a:solidFill>
                            <a:srgbClr val="000000"/>
                          </a:solidFill>
                          <a:effectLst/>
                          <a:latin typeface="Arial" panose="020B0604020202020204" pitchFamily="34" charset="0"/>
                        </a:rPr>
                        <a:t> 41,500 </a:t>
                      </a:r>
                    </a:p>
                  </a:txBody>
                  <a:tcPr marL="0" marR="0" marT="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57560918"/>
                  </a:ext>
                </a:extLst>
              </a:tr>
              <a:tr h="277779">
                <a:tc>
                  <a:txBody>
                    <a:bodyPr/>
                    <a:lstStyle/>
                    <a:p>
                      <a:pPr algn="r" rtl="1" fontAlgn="b"/>
                      <a:r>
                        <a:rPr lang="he-IL" sz="1000" b="0" i="0" u="none" strike="noStrike">
                          <a:solidFill>
                            <a:srgbClr val="000000"/>
                          </a:solidFill>
                          <a:effectLst/>
                          <a:latin typeface="Arial" panose="020B0604020202020204" pitchFamily="34" charset="0"/>
                        </a:rPr>
                        <a:t>ברושים 07</a:t>
                      </a:r>
                    </a:p>
                  </a:txBody>
                  <a:tcPr marL="0" marR="0" marT="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000" b="0" i="0" u="none" strike="noStrike">
                          <a:solidFill>
                            <a:srgbClr val="000000"/>
                          </a:solidFill>
                          <a:effectLst/>
                          <a:latin typeface="Arial" panose="020B0604020202020204" pitchFamily="34" charset="0"/>
                        </a:rPr>
                        <a:t>(2,318,800) </a:t>
                      </a:r>
                    </a:p>
                  </a:txBody>
                  <a:tcPr marL="0" marR="0" marT="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000" b="0" i="0" u="none" strike="noStrike" dirty="0">
                          <a:solidFill>
                            <a:srgbClr val="000000"/>
                          </a:solidFill>
                          <a:effectLst/>
                          <a:latin typeface="Arial" panose="020B0604020202020204" pitchFamily="34" charset="0"/>
                        </a:rPr>
                        <a:t>(370,800)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000" b="1" i="0" u="none" strike="noStrike">
                          <a:solidFill>
                            <a:srgbClr val="000000"/>
                          </a:solidFill>
                          <a:effectLst/>
                          <a:latin typeface="Arial" panose="020B0604020202020204" pitchFamily="34" charset="0"/>
                        </a:rPr>
                        <a:t>(2,689,600) </a:t>
                      </a:r>
                    </a:p>
                  </a:txBody>
                  <a:tcPr marL="0" marR="0" marT="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000" b="0" i="0" u="none" strike="noStrike">
                          <a:solidFill>
                            <a:srgbClr val="000000"/>
                          </a:solidFill>
                          <a:effectLst/>
                          <a:latin typeface="Arial" panose="020B0604020202020204" pitchFamily="34" charset="0"/>
                        </a:rPr>
                        <a:t> 2,683,000 </a:t>
                      </a:r>
                    </a:p>
                  </a:txBody>
                  <a:tcPr marL="0" marR="0" marT="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000" b="0" i="0" u="none" strike="noStrike">
                          <a:solidFill>
                            <a:srgbClr val="000000"/>
                          </a:solidFill>
                          <a:effectLst/>
                          <a:latin typeface="Arial" panose="020B0604020202020204" pitchFamily="34" charset="0"/>
                        </a:rPr>
                        <a:t> 140,000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800" b="0" i="0" u="none" strike="noStrike">
                          <a:solidFill>
                            <a:srgbClr val="000000"/>
                          </a:solidFill>
                          <a:effectLst/>
                          <a:latin typeface="Arial" panose="020B0604020202020204" pitchFamily="34" charset="0"/>
                        </a:rPr>
                        <a:t>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000" b="1" i="0" u="none" strike="noStrike">
                          <a:solidFill>
                            <a:srgbClr val="000000"/>
                          </a:solidFill>
                          <a:effectLst/>
                          <a:latin typeface="Arial" panose="020B0604020202020204" pitchFamily="34" charset="0"/>
                        </a:rPr>
                        <a:t> 2,823,000 </a:t>
                      </a:r>
                    </a:p>
                  </a:txBody>
                  <a:tcPr marL="0" marR="0" marT="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000" b="1" i="0" u="none" strike="noStrike">
                          <a:solidFill>
                            <a:srgbClr val="000000"/>
                          </a:solidFill>
                          <a:effectLst/>
                          <a:latin typeface="Arial" panose="020B0604020202020204" pitchFamily="34" charset="0"/>
                        </a:rPr>
                        <a:t> 133,400 </a:t>
                      </a:r>
                    </a:p>
                  </a:txBody>
                  <a:tcPr marL="0" marR="0" marT="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38523449"/>
                  </a:ext>
                </a:extLst>
              </a:tr>
              <a:tr h="277779">
                <a:tc>
                  <a:txBody>
                    <a:bodyPr/>
                    <a:lstStyle/>
                    <a:p>
                      <a:pPr algn="r" rtl="1" fontAlgn="b"/>
                      <a:r>
                        <a:rPr lang="he-IL" sz="1000" b="0" i="0" u="none" strike="noStrike">
                          <a:solidFill>
                            <a:srgbClr val="000000"/>
                          </a:solidFill>
                          <a:effectLst/>
                          <a:latin typeface="Arial" panose="020B0604020202020204" pitchFamily="34" charset="0"/>
                        </a:rPr>
                        <a:t>צלילים 13</a:t>
                      </a:r>
                    </a:p>
                  </a:txBody>
                  <a:tcPr marL="0" marR="0" marT="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000" b="0" i="0" u="none" strike="noStrike">
                          <a:solidFill>
                            <a:srgbClr val="000000"/>
                          </a:solidFill>
                          <a:effectLst/>
                          <a:latin typeface="Arial" panose="020B0604020202020204" pitchFamily="34" charset="0"/>
                        </a:rPr>
                        <a:t>(2,299,000) </a:t>
                      </a:r>
                    </a:p>
                  </a:txBody>
                  <a:tcPr marL="0" marR="0" marT="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000" b="0" i="0" u="none" strike="noStrike" dirty="0">
                          <a:solidFill>
                            <a:srgbClr val="000000"/>
                          </a:solidFill>
                          <a:effectLst/>
                          <a:latin typeface="Arial" panose="020B0604020202020204" pitchFamily="34" charset="0"/>
                        </a:rPr>
                        <a:t>(340,000)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000" b="1" i="0" u="none" strike="noStrike">
                          <a:solidFill>
                            <a:srgbClr val="000000"/>
                          </a:solidFill>
                          <a:effectLst/>
                          <a:latin typeface="Arial" panose="020B0604020202020204" pitchFamily="34" charset="0"/>
                        </a:rPr>
                        <a:t>(2,639,000) </a:t>
                      </a:r>
                    </a:p>
                  </a:txBody>
                  <a:tcPr marL="0" marR="0" marT="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000" b="0" i="0" u="none" strike="noStrike">
                          <a:solidFill>
                            <a:srgbClr val="000000"/>
                          </a:solidFill>
                          <a:effectLst/>
                          <a:latin typeface="Arial" panose="020B0604020202020204" pitchFamily="34" charset="0"/>
                        </a:rPr>
                        <a:t> 2,640,000 </a:t>
                      </a:r>
                    </a:p>
                  </a:txBody>
                  <a:tcPr marL="0" marR="0" marT="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000" b="0" i="0" u="none" strike="noStrike">
                          <a:solidFill>
                            <a:srgbClr val="000000"/>
                          </a:solidFill>
                          <a:effectLst/>
                          <a:latin typeface="Arial" panose="020B0604020202020204" pitchFamily="34" charset="0"/>
                        </a:rPr>
                        <a:t> 140,000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800" b="0" i="0" u="none" strike="noStrike">
                          <a:solidFill>
                            <a:srgbClr val="000000"/>
                          </a:solidFill>
                          <a:effectLst/>
                          <a:latin typeface="Arial" panose="020B0604020202020204" pitchFamily="34" charset="0"/>
                        </a:rPr>
                        <a:t>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000" b="1" i="0" u="none" strike="noStrike">
                          <a:solidFill>
                            <a:srgbClr val="000000"/>
                          </a:solidFill>
                          <a:effectLst/>
                          <a:latin typeface="Arial" panose="020B0604020202020204" pitchFamily="34" charset="0"/>
                        </a:rPr>
                        <a:t> 2,780,000 </a:t>
                      </a:r>
                    </a:p>
                  </a:txBody>
                  <a:tcPr marL="0" marR="0" marT="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000" b="1" i="0" u="none" strike="noStrike">
                          <a:solidFill>
                            <a:srgbClr val="000000"/>
                          </a:solidFill>
                          <a:effectLst/>
                          <a:latin typeface="Arial" panose="020B0604020202020204" pitchFamily="34" charset="0"/>
                        </a:rPr>
                        <a:t> 141,000 </a:t>
                      </a:r>
                    </a:p>
                  </a:txBody>
                  <a:tcPr marL="0" marR="0" marT="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98416082"/>
                  </a:ext>
                </a:extLst>
              </a:tr>
              <a:tr h="277779">
                <a:tc>
                  <a:txBody>
                    <a:bodyPr/>
                    <a:lstStyle/>
                    <a:p>
                      <a:pPr algn="r" rtl="1" fontAlgn="b"/>
                      <a:r>
                        <a:rPr lang="he-IL" sz="1000" b="0" i="0" u="none" strike="noStrike">
                          <a:solidFill>
                            <a:srgbClr val="000000"/>
                          </a:solidFill>
                          <a:effectLst/>
                          <a:latin typeface="Arial" panose="020B0604020202020204" pitchFamily="34" charset="0"/>
                        </a:rPr>
                        <a:t>נווה קסם 20</a:t>
                      </a:r>
                    </a:p>
                  </a:txBody>
                  <a:tcPr marL="0" marR="0" marT="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000" b="0" i="0" u="none" strike="noStrike">
                          <a:solidFill>
                            <a:srgbClr val="000000"/>
                          </a:solidFill>
                          <a:effectLst/>
                          <a:latin typeface="Arial" panose="020B0604020202020204" pitchFamily="34" charset="0"/>
                        </a:rPr>
                        <a:t>(2,319,000) </a:t>
                      </a:r>
                    </a:p>
                  </a:txBody>
                  <a:tcPr marL="0" marR="0" marT="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000" b="0" i="0" u="none" strike="noStrike">
                          <a:solidFill>
                            <a:srgbClr val="000000"/>
                          </a:solidFill>
                          <a:effectLst/>
                          <a:latin typeface="Arial" panose="020B0604020202020204" pitchFamily="34" charset="0"/>
                        </a:rPr>
                        <a:t>(337,000)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000" b="1" i="0" u="none" strike="noStrike">
                          <a:solidFill>
                            <a:srgbClr val="000000"/>
                          </a:solidFill>
                          <a:effectLst/>
                          <a:latin typeface="Arial" panose="020B0604020202020204" pitchFamily="34" charset="0"/>
                        </a:rPr>
                        <a:t>(2,656,000) </a:t>
                      </a:r>
                    </a:p>
                  </a:txBody>
                  <a:tcPr marL="0" marR="0" marT="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000" b="0" i="0" u="none" strike="noStrike">
                          <a:solidFill>
                            <a:srgbClr val="000000"/>
                          </a:solidFill>
                          <a:effectLst/>
                          <a:latin typeface="Arial" panose="020B0604020202020204" pitchFamily="34" charset="0"/>
                        </a:rPr>
                        <a:t> 2,643,000 </a:t>
                      </a:r>
                    </a:p>
                  </a:txBody>
                  <a:tcPr marL="0" marR="0" marT="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000" b="0" i="0" u="none" strike="noStrike">
                          <a:solidFill>
                            <a:srgbClr val="000000"/>
                          </a:solidFill>
                          <a:effectLst/>
                          <a:latin typeface="Arial" panose="020B0604020202020204" pitchFamily="34" charset="0"/>
                        </a:rPr>
                        <a:t> 140,000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800" b="0" i="0" u="none" strike="noStrike">
                          <a:solidFill>
                            <a:srgbClr val="000000"/>
                          </a:solidFill>
                          <a:effectLst/>
                          <a:latin typeface="Arial" panose="020B0604020202020204" pitchFamily="34" charset="0"/>
                        </a:rPr>
                        <a:t>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000" b="1" i="0" u="none" strike="noStrike">
                          <a:solidFill>
                            <a:srgbClr val="000000"/>
                          </a:solidFill>
                          <a:effectLst/>
                          <a:latin typeface="Arial" panose="020B0604020202020204" pitchFamily="34" charset="0"/>
                        </a:rPr>
                        <a:t> 2,783,000 </a:t>
                      </a:r>
                    </a:p>
                  </a:txBody>
                  <a:tcPr marL="0" marR="0" marT="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000" b="1" i="0" u="none" strike="noStrike">
                          <a:solidFill>
                            <a:srgbClr val="000000"/>
                          </a:solidFill>
                          <a:effectLst/>
                          <a:latin typeface="Arial" panose="020B0604020202020204" pitchFamily="34" charset="0"/>
                        </a:rPr>
                        <a:t> 127,000 </a:t>
                      </a:r>
                    </a:p>
                  </a:txBody>
                  <a:tcPr marL="0" marR="0" marT="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8999717"/>
                  </a:ext>
                </a:extLst>
              </a:tr>
              <a:tr h="277779">
                <a:tc>
                  <a:txBody>
                    <a:bodyPr/>
                    <a:lstStyle/>
                    <a:p>
                      <a:pPr algn="r" rtl="1" fontAlgn="b"/>
                      <a:r>
                        <a:rPr lang="he-IL" sz="1000" b="0" i="0" u="none" strike="noStrike">
                          <a:solidFill>
                            <a:srgbClr val="000000"/>
                          </a:solidFill>
                          <a:effectLst/>
                          <a:latin typeface="Arial" panose="020B0604020202020204" pitchFamily="34" charset="0"/>
                        </a:rPr>
                        <a:t>בן גוריון 03</a:t>
                      </a:r>
                    </a:p>
                  </a:txBody>
                  <a:tcPr marL="0" marR="0" marT="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000" b="0" i="0" u="none" strike="noStrike">
                          <a:solidFill>
                            <a:srgbClr val="000000"/>
                          </a:solidFill>
                          <a:effectLst/>
                          <a:latin typeface="Arial" panose="020B0604020202020204" pitchFamily="34" charset="0"/>
                        </a:rPr>
                        <a:t>(351,678) </a:t>
                      </a:r>
                    </a:p>
                  </a:txBody>
                  <a:tcPr marL="0" marR="0" marT="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000" b="0" i="0" u="none" strike="noStrike">
                          <a:solidFill>
                            <a:srgbClr val="000000"/>
                          </a:solidFill>
                          <a:effectLst/>
                          <a:latin typeface="Arial" panose="020B0604020202020204" pitchFamily="34" charset="0"/>
                        </a:rPr>
                        <a:t>(557,919)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000" b="1" i="0" u="none" strike="noStrike" dirty="0">
                          <a:solidFill>
                            <a:srgbClr val="000000"/>
                          </a:solidFill>
                          <a:effectLst/>
                          <a:latin typeface="Arial" panose="020B0604020202020204" pitchFamily="34" charset="0"/>
                        </a:rPr>
                        <a:t>(909,597) </a:t>
                      </a:r>
                    </a:p>
                  </a:txBody>
                  <a:tcPr marL="0" marR="0" marT="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000" b="0" i="0" u="none" strike="noStrike">
                          <a:solidFill>
                            <a:srgbClr val="000000"/>
                          </a:solidFill>
                          <a:effectLst/>
                          <a:latin typeface="Arial" panose="020B0604020202020204" pitchFamily="34" charset="0"/>
                        </a:rPr>
                        <a:t> 279,397 </a:t>
                      </a:r>
                    </a:p>
                  </a:txBody>
                  <a:tcPr marL="0" marR="0" marT="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000" b="0" i="0" u="none" strike="noStrike">
                          <a:solidFill>
                            <a:srgbClr val="000000"/>
                          </a:solidFill>
                          <a:effectLst/>
                          <a:latin typeface="Arial" panose="020B0604020202020204" pitchFamily="34" charset="0"/>
                        </a:rPr>
                        <a:t> 440,000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800" b="0" i="0" u="none" strike="noStrike">
                          <a:solidFill>
                            <a:srgbClr val="000000"/>
                          </a:solidFill>
                          <a:effectLst/>
                          <a:latin typeface="Arial" panose="020B0604020202020204" pitchFamily="34" charset="0"/>
                        </a:rPr>
                        <a:t>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000" b="1" i="0" u="none" strike="noStrike">
                          <a:solidFill>
                            <a:srgbClr val="000000"/>
                          </a:solidFill>
                          <a:effectLst/>
                          <a:latin typeface="Arial" panose="020B0604020202020204" pitchFamily="34" charset="0"/>
                        </a:rPr>
                        <a:t> 719,397 </a:t>
                      </a:r>
                    </a:p>
                  </a:txBody>
                  <a:tcPr marL="0" marR="0" marT="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000" b="1" i="0" u="none" strike="noStrike">
                          <a:solidFill>
                            <a:srgbClr val="000000"/>
                          </a:solidFill>
                          <a:effectLst/>
                          <a:latin typeface="Arial" panose="020B0604020202020204" pitchFamily="34" charset="0"/>
                        </a:rPr>
                        <a:t>(190,199) </a:t>
                      </a:r>
                    </a:p>
                  </a:txBody>
                  <a:tcPr marL="0" marR="0" marT="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37272554"/>
                  </a:ext>
                </a:extLst>
              </a:tr>
              <a:tr h="277779">
                <a:tc>
                  <a:txBody>
                    <a:bodyPr/>
                    <a:lstStyle/>
                    <a:p>
                      <a:pPr algn="r" rtl="1" fontAlgn="b"/>
                      <a:r>
                        <a:rPr lang="he-IL" sz="1000" b="0" i="0" u="none" strike="noStrike">
                          <a:solidFill>
                            <a:srgbClr val="000000"/>
                          </a:solidFill>
                          <a:effectLst/>
                          <a:latin typeface="Arial" panose="020B0604020202020204" pitchFamily="34" charset="0"/>
                        </a:rPr>
                        <a:t>גושן 04</a:t>
                      </a:r>
                    </a:p>
                  </a:txBody>
                  <a:tcPr marL="0" marR="0" marT="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000" b="0" i="0" u="none" strike="noStrike">
                          <a:solidFill>
                            <a:srgbClr val="000000"/>
                          </a:solidFill>
                          <a:effectLst/>
                          <a:latin typeface="Arial" panose="020B0604020202020204" pitchFamily="34" charset="0"/>
                        </a:rPr>
                        <a:t>(518,221) </a:t>
                      </a:r>
                    </a:p>
                  </a:txBody>
                  <a:tcPr marL="0" marR="0" marT="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000" b="0" i="0" u="none" strike="noStrike">
                          <a:solidFill>
                            <a:srgbClr val="000000"/>
                          </a:solidFill>
                          <a:effectLst/>
                          <a:latin typeface="Arial" panose="020B0604020202020204" pitchFamily="34" charset="0"/>
                        </a:rPr>
                        <a:t>(269,274)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000" b="1" i="0" u="none" strike="noStrike">
                          <a:solidFill>
                            <a:srgbClr val="000000"/>
                          </a:solidFill>
                          <a:effectLst/>
                          <a:latin typeface="Arial" panose="020B0604020202020204" pitchFamily="34" charset="0"/>
                        </a:rPr>
                        <a:t>(787,495) </a:t>
                      </a:r>
                    </a:p>
                  </a:txBody>
                  <a:tcPr marL="0" marR="0" marT="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000" b="0" i="0" u="none" strike="noStrike">
                          <a:solidFill>
                            <a:srgbClr val="000000"/>
                          </a:solidFill>
                          <a:effectLst/>
                          <a:latin typeface="Arial" panose="020B0604020202020204" pitchFamily="34" charset="0"/>
                        </a:rPr>
                        <a:t> 660,400 </a:t>
                      </a:r>
                    </a:p>
                  </a:txBody>
                  <a:tcPr marL="0" marR="0" marT="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800" b="0" i="0" u="none" strike="noStrike">
                          <a:solidFill>
                            <a:srgbClr val="000000"/>
                          </a:solidFill>
                          <a:effectLst/>
                          <a:latin typeface="Arial" panose="020B0604020202020204" pitchFamily="34" charset="0"/>
                        </a:rPr>
                        <a:t>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800" b="0" i="0" u="none" strike="noStrike">
                          <a:solidFill>
                            <a:srgbClr val="000000"/>
                          </a:solidFill>
                          <a:effectLst/>
                          <a:latin typeface="Arial" panose="020B0604020202020204" pitchFamily="34" charset="0"/>
                        </a:rPr>
                        <a:t>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000" b="1" i="0" u="none" strike="noStrike">
                          <a:solidFill>
                            <a:srgbClr val="000000"/>
                          </a:solidFill>
                          <a:effectLst/>
                          <a:latin typeface="Arial" panose="020B0604020202020204" pitchFamily="34" charset="0"/>
                        </a:rPr>
                        <a:t> 660,400 </a:t>
                      </a:r>
                    </a:p>
                  </a:txBody>
                  <a:tcPr marL="0" marR="0" marT="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000" b="1" i="0" u="none" strike="noStrike">
                          <a:solidFill>
                            <a:srgbClr val="000000"/>
                          </a:solidFill>
                          <a:effectLst/>
                          <a:latin typeface="Arial" panose="020B0604020202020204" pitchFamily="34" charset="0"/>
                        </a:rPr>
                        <a:t>(127,095) </a:t>
                      </a:r>
                    </a:p>
                  </a:txBody>
                  <a:tcPr marL="0" marR="0" marT="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20774714"/>
                  </a:ext>
                </a:extLst>
              </a:tr>
              <a:tr h="277779">
                <a:tc>
                  <a:txBody>
                    <a:bodyPr/>
                    <a:lstStyle/>
                    <a:p>
                      <a:pPr algn="r" rtl="1" fontAlgn="b"/>
                      <a:r>
                        <a:rPr lang="he-IL" sz="1000" b="0" i="0" u="none" strike="noStrike">
                          <a:solidFill>
                            <a:srgbClr val="000000"/>
                          </a:solidFill>
                          <a:effectLst/>
                          <a:latin typeface="Arial" panose="020B0604020202020204" pitchFamily="34" charset="0"/>
                        </a:rPr>
                        <a:t>ספורטלי 08</a:t>
                      </a:r>
                    </a:p>
                  </a:txBody>
                  <a:tcPr marL="0" marR="0" marT="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000" b="0" i="0" u="none" strike="noStrike">
                          <a:solidFill>
                            <a:srgbClr val="000000"/>
                          </a:solidFill>
                          <a:effectLst/>
                          <a:latin typeface="Arial" panose="020B0604020202020204" pitchFamily="34" charset="0"/>
                        </a:rPr>
                        <a:t>(4,294,540) </a:t>
                      </a:r>
                    </a:p>
                  </a:txBody>
                  <a:tcPr marL="0" marR="0" marT="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000" b="0" i="0" u="none" strike="noStrike">
                          <a:solidFill>
                            <a:srgbClr val="000000"/>
                          </a:solidFill>
                          <a:effectLst/>
                          <a:latin typeface="Arial" panose="020B0604020202020204" pitchFamily="34" charset="0"/>
                        </a:rPr>
                        <a:t>(3,241,237)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000" b="1" i="0" u="none" strike="noStrike">
                          <a:solidFill>
                            <a:srgbClr val="000000"/>
                          </a:solidFill>
                          <a:effectLst/>
                          <a:latin typeface="Arial" panose="020B0604020202020204" pitchFamily="34" charset="0"/>
                        </a:rPr>
                        <a:t>(7,535,777) </a:t>
                      </a:r>
                    </a:p>
                  </a:txBody>
                  <a:tcPr marL="0" marR="0" marT="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000" b="0" i="0" u="none" strike="noStrike" dirty="0">
                          <a:solidFill>
                            <a:srgbClr val="000000"/>
                          </a:solidFill>
                          <a:effectLst/>
                          <a:latin typeface="Arial" panose="020B0604020202020204" pitchFamily="34" charset="0"/>
                        </a:rPr>
                        <a:t> 9,035,000 </a:t>
                      </a:r>
                    </a:p>
                  </a:txBody>
                  <a:tcPr marL="0" marR="0" marT="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800" b="0" i="0" u="none" strike="noStrike">
                          <a:solidFill>
                            <a:srgbClr val="000000"/>
                          </a:solidFill>
                          <a:effectLst/>
                          <a:latin typeface="Arial" panose="020B0604020202020204" pitchFamily="34" charset="0"/>
                        </a:rPr>
                        <a:t>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800" b="0" i="0" u="none" strike="noStrike">
                          <a:solidFill>
                            <a:srgbClr val="000000"/>
                          </a:solidFill>
                          <a:effectLst/>
                          <a:latin typeface="Arial" panose="020B0604020202020204" pitchFamily="34" charset="0"/>
                        </a:rPr>
                        <a:t>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000" b="1" i="0" u="none" strike="noStrike">
                          <a:solidFill>
                            <a:srgbClr val="000000"/>
                          </a:solidFill>
                          <a:effectLst/>
                          <a:latin typeface="Arial" panose="020B0604020202020204" pitchFamily="34" charset="0"/>
                        </a:rPr>
                        <a:t> 9,035,000 </a:t>
                      </a:r>
                    </a:p>
                  </a:txBody>
                  <a:tcPr marL="0" marR="0" marT="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000" b="1" i="0" u="none" strike="noStrike">
                          <a:solidFill>
                            <a:srgbClr val="000000"/>
                          </a:solidFill>
                          <a:effectLst/>
                          <a:latin typeface="Arial" panose="020B0604020202020204" pitchFamily="34" charset="0"/>
                        </a:rPr>
                        <a:t> 1,499,223 </a:t>
                      </a:r>
                    </a:p>
                  </a:txBody>
                  <a:tcPr marL="0" marR="0" marT="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81701686"/>
                  </a:ext>
                </a:extLst>
              </a:tr>
              <a:tr h="277779">
                <a:tc>
                  <a:txBody>
                    <a:bodyPr/>
                    <a:lstStyle/>
                    <a:p>
                      <a:pPr algn="r" rtl="1" fontAlgn="b"/>
                      <a:r>
                        <a:rPr lang="he-IL" sz="1000" b="0" i="0" u="none" strike="noStrike">
                          <a:solidFill>
                            <a:srgbClr val="000000"/>
                          </a:solidFill>
                          <a:effectLst/>
                          <a:latin typeface="Arial" panose="020B0604020202020204" pitchFamily="34" charset="0"/>
                        </a:rPr>
                        <a:t>ספריה 14</a:t>
                      </a:r>
                    </a:p>
                  </a:txBody>
                  <a:tcPr marL="0" marR="0" marT="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000" b="0" i="0" u="none" strike="noStrike">
                          <a:solidFill>
                            <a:srgbClr val="000000"/>
                          </a:solidFill>
                          <a:effectLst/>
                          <a:latin typeface="Arial" panose="020B0604020202020204" pitchFamily="34" charset="0"/>
                        </a:rPr>
                        <a:t>(608,059) </a:t>
                      </a:r>
                    </a:p>
                  </a:txBody>
                  <a:tcPr marL="0" marR="0" marT="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000" b="0" i="0" u="none" strike="noStrike">
                          <a:solidFill>
                            <a:srgbClr val="000000"/>
                          </a:solidFill>
                          <a:effectLst/>
                          <a:latin typeface="Arial" panose="020B0604020202020204" pitchFamily="34" charset="0"/>
                        </a:rPr>
                        <a:t>(691,944)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000" b="1" i="0" u="none" strike="noStrike">
                          <a:solidFill>
                            <a:srgbClr val="000000"/>
                          </a:solidFill>
                          <a:effectLst/>
                          <a:latin typeface="Arial" panose="020B0604020202020204" pitchFamily="34" charset="0"/>
                        </a:rPr>
                        <a:t>(1,300,003) </a:t>
                      </a:r>
                    </a:p>
                  </a:txBody>
                  <a:tcPr marL="0" marR="0" marT="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000" b="0" i="0" u="none" strike="noStrike">
                          <a:solidFill>
                            <a:srgbClr val="000000"/>
                          </a:solidFill>
                          <a:effectLst/>
                          <a:latin typeface="Arial" panose="020B0604020202020204" pitchFamily="34" charset="0"/>
                        </a:rPr>
                        <a:t> 708,912 </a:t>
                      </a:r>
                    </a:p>
                  </a:txBody>
                  <a:tcPr marL="0" marR="0" marT="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800" b="0" i="0" u="none" strike="noStrike">
                          <a:solidFill>
                            <a:srgbClr val="000000"/>
                          </a:solidFill>
                          <a:effectLst/>
                          <a:latin typeface="Arial" panose="020B0604020202020204" pitchFamily="34" charset="0"/>
                        </a:rPr>
                        <a:t>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800" b="0" i="0" u="none" strike="noStrike">
                          <a:solidFill>
                            <a:srgbClr val="000000"/>
                          </a:solidFill>
                          <a:effectLst/>
                          <a:latin typeface="Arial" panose="020B0604020202020204" pitchFamily="34" charset="0"/>
                        </a:rPr>
                        <a:t>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000" b="1" i="0" u="none" strike="noStrike">
                          <a:solidFill>
                            <a:srgbClr val="000000"/>
                          </a:solidFill>
                          <a:effectLst/>
                          <a:latin typeface="Arial" panose="020B0604020202020204" pitchFamily="34" charset="0"/>
                        </a:rPr>
                        <a:t> 708,912 </a:t>
                      </a:r>
                    </a:p>
                  </a:txBody>
                  <a:tcPr marL="0" marR="0" marT="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000" b="1" i="0" u="none" strike="noStrike">
                          <a:solidFill>
                            <a:srgbClr val="000000"/>
                          </a:solidFill>
                          <a:effectLst/>
                          <a:latin typeface="Arial" panose="020B0604020202020204" pitchFamily="34" charset="0"/>
                        </a:rPr>
                        <a:t>(591,091) </a:t>
                      </a:r>
                    </a:p>
                  </a:txBody>
                  <a:tcPr marL="0" marR="0" marT="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29264827"/>
                  </a:ext>
                </a:extLst>
              </a:tr>
              <a:tr h="277779">
                <a:tc>
                  <a:txBody>
                    <a:bodyPr/>
                    <a:lstStyle/>
                    <a:p>
                      <a:pPr algn="r" rtl="1" fontAlgn="b"/>
                      <a:r>
                        <a:rPr lang="he-IL" sz="1000" b="0" i="0" u="none" strike="noStrike">
                          <a:solidFill>
                            <a:srgbClr val="000000"/>
                          </a:solidFill>
                          <a:effectLst/>
                          <a:latin typeface="Arial" panose="020B0604020202020204" pitchFamily="34" charset="0"/>
                        </a:rPr>
                        <a:t>אשכול פיס 15</a:t>
                      </a:r>
                    </a:p>
                  </a:txBody>
                  <a:tcPr marL="0" marR="0" marT="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000" b="0" i="0" u="none" strike="noStrike">
                          <a:solidFill>
                            <a:srgbClr val="000000"/>
                          </a:solidFill>
                          <a:effectLst/>
                          <a:latin typeface="Arial" panose="020B0604020202020204" pitchFamily="34" charset="0"/>
                        </a:rPr>
                        <a:t>(685,772) </a:t>
                      </a:r>
                    </a:p>
                  </a:txBody>
                  <a:tcPr marL="0" marR="0" marT="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000" b="0" i="0" u="none" strike="noStrike">
                          <a:solidFill>
                            <a:srgbClr val="000000"/>
                          </a:solidFill>
                          <a:effectLst/>
                          <a:latin typeface="Arial" panose="020B0604020202020204" pitchFamily="34" charset="0"/>
                        </a:rPr>
                        <a:t>(186,605)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000" b="1" i="0" u="none" strike="noStrike">
                          <a:solidFill>
                            <a:srgbClr val="000000"/>
                          </a:solidFill>
                          <a:effectLst/>
                          <a:latin typeface="Arial" panose="020B0604020202020204" pitchFamily="34" charset="0"/>
                        </a:rPr>
                        <a:t>(872,377) </a:t>
                      </a:r>
                    </a:p>
                  </a:txBody>
                  <a:tcPr marL="0" marR="0" marT="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000" b="0" i="0" u="none" strike="noStrike">
                          <a:solidFill>
                            <a:srgbClr val="000000"/>
                          </a:solidFill>
                          <a:effectLst/>
                          <a:latin typeface="Arial" panose="020B0604020202020204" pitchFamily="34" charset="0"/>
                        </a:rPr>
                        <a:t> 435,822 </a:t>
                      </a:r>
                    </a:p>
                  </a:txBody>
                  <a:tcPr marL="0" marR="0" marT="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800" b="0" i="0" u="none" strike="noStrike" dirty="0">
                          <a:solidFill>
                            <a:srgbClr val="000000"/>
                          </a:solidFill>
                          <a:effectLst/>
                          <a:latin typeface="Arial" panose="020B0604020202020204" pitchFamily="34" charset="0"/>
                        </a:rPr>
                        <a:t>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000" b="0" i="0" u="none" strike="noStrike">
                          <a:solidFill>
                            <a:srgbClr val="000000"/>
                          </a:solidFill>
                          <a:effectLst/>
                          <a:latin typeface="Arial" panose="020B0604020202020204" pitchFamily="34" charset="0"/>
                        </a:rPr>
                        <a:t> 301,207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000" b="1" i="0" u="none" strike="noStrike">
                          <a:solidFill>
                            <a:srgbClr val="000000"/>
                          </a:solidFill>
                          <a:effectLst/>
                          <a:latin typeface="Arial" panose="020B0604020202020204" pitchFamily="34" charset="0"/>
                        </a:rPr>
                        <a:t> 737,029 </a:t>
                      </a:r>
                    </a:p>
                  </a:txBody>
                  <a:tcPr marL="0" marR="0" marT="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000" b="1" i="0" u="none" strike="noStrike">
                          <a:solidFill>
                            <a:srgbClr val="000000"/>
                          </a:solidFill>
                          <a:effectLst/>
                          <a:latin typeface="Arial" panose="020B0604020202020204" pitchFamily="34" charset="0"/>
                        </a:rPr>
                        <a:t>(135,348) </a:t>
                      </a:r>
                    </a:p>
                  </a:txBody>
                  <a:tcPr marL="0" marR="0" marT="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71610262"/>
                  </a:ext>
                </a:extLst>
              </a:tr>
              <a:tr h="277779">
                <a:tc>
                  <a:txBody>
                    <a:bodyPr/>
                    <a:lstStyle/>
                    <a:p>
                      <a:pPr algn="r" rtl="1" fontAlgn="b"/>
                      <a:r>
                        <a:rPr lang="he-IL" sz="1000" b="0" i="0" u="none" strike="noStrike">
                          <a:solidFill>
                            <a:srgbClr val="000000"/>
                          </a:solidFill>
                          <a:effectLst/>
                          <a:latin typeface="Arial" panose="020B0604020202020204" pitchFamily="34" charset="0"/>
                        </a:rPr>
                        <a:t>חי פארק 19</a:t>
                      </a:r>
                    </a:p>
                  </a:txBody>
                  <a:tcPr marL="0" marR="0" marT="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000" b="0" i="0" u="none" strike="noStrike">
                          <a:solidFill>
                            <a:srgbClr val="000000"/>
                          </a:solidFill>
                          <a:effectLst/>
                          <a:latin typeface="Arial" panose="020B0604020202020204" pitchFamily="34" charset="0"/>
                        </a:rPr>
                        <a:t>(6,110,000) </a:t>
                      </a:r>
                    </a:p>
                  </a:txBody>
                  <a:tcPr marL="0" marR="0" marT="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000" b="0" i="0" u="none" strike="noStrike">
                          <a:solidFill>
                            <a:srgbClr val="000000"/>
                          </a:solidFill>
                          <a:effectLst/>
                          <a:latin typeface="Arial" panose="020B0604020202020204" pitchFamily="34" charset="0"/>
                        </a:rPr>
                        <a:t>(7,495,600)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000" b="1" i="0" u="none" strike="noStrike">
                          <a:solidFill>
                            <a:srgbClr val="000000"/>
                          </a:solidFill>
                          <a:effectLst/>
                          <a:latin typeface="Arial" panose="020B0604020202020204" pitchFamily="34" charset="0"/>
                        </a:rPr>
                        <a:t>(13,605,600) </a:t>
                      </a:r>
                    </a:p>
                  </a:txBody>
                  <a:tcPr marL="0" marR="0" marT="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000" b="0" i="0" u="none" strike="noStrike">
                          <a:solidFill>
                            <a:srgbClr val="000000"/>
                          </a:solidFill>
                          <a:effectLst/>
                          <a:latin typeface="Arial" panose="020B0604020202020204" pitchFamily="34" charset="0"/>
                        </a:rPr>
                        <a:t> 13,645,000 </a:t>
                      </a:r>
                    </a:p>
                  </a:txBody>
                  <a:tcPr marL="0" marR="0" marT="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800" b="0" i="0" u="none" strike="noStrike">
                          <a:solidFill>
                            <a:srgbClr val="000000"/>
                          </a:solidFill>
                          <a:effectLst/>
                          <a:latin typeface="Arial" panose="020B0604020202020204" pitchFamily="34" charset="0"/>
                        </a:rPr>
                        <a:t>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800" b="0" i="0" u="none" strike="noStrike" dirty="0">
                          <a:solidFill>
                            <a:srgbClr val="000000"/>
                          </a:solidFill>
                          <a:effectLst/>
                          <a:latin typeface="Arial" panose="020B0604020202020204" pitchFamily="34" charset="0"/>
                        </a:rPr>
                        <a:t>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000" b="1" i="0" u="none" strike="noStrike">
                          <a:solidFill>
                            <a:srgbClr val="000000"/>
                          </a:solidFill>
                          <a:effectLst/>
                          <a:latin typeface="Arial" panose="020B0604020202020204" pitchFamily="34" charset="0"/>
                        </a:rPr>
                        <a:t> 13,645,000 </a:t>
                      </a:r>
                    </a:p>
                  </a:txBody>
                  <a:tcPr marL="0" marR="0" marT="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000" b="1" i="0" u="none" strike="noStrike">
                          <a:solidFill>
                            <a:srgbClr val="000000"/>
                          </a:solidFill>
                          <a:effectLst/>
                          <a:latin typeface="Arial" panose="020B0604020202020204" pitchFamily="34" charset="0"/>
                        </a:rPr>
                        <a:t> 39,400 </a:t>
                      </a:r>
                    </a:p>
                  </a:txBody>
                  <a:tcPr marL="0" marR="0" marT="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79638597"/>
                  </a:ext>
                </a:extLst>
              </a:tr>
              <a:tr h="277779">
                <a:tc>
                  <a:txBody>
                    <a:bodyPr/>
                    <a:lstStyle/>
                    <a:p>
                      <a:pPr algn="r" rtl="1" fontAlgn="b"/>
                      <a:r>
                        <a:rPr lang="he-IL" sz="1000" b="0" i="0" u="none" strike="noStrike">
                          <a:solidFill>
                            <a:srgbClr val="000000"/>
                          </a:solidFill>
                          <a:effectLst/>
                          <a:latin typeface="Arial" panose="020B0604020202020204" pitchFamily="34" charset="0"/>
                        </a:rPr>
                        <a:t>מרכז תרבות פיס לאומניות 12</a:t>
                      </a:r>
                    </a:p>
                  </a:txBody>
                  <a:tcPr marL="0" marR="0" marT="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000" b="0" i="0" u="none" strike="noStrike">
                          <a:solidFill>
                            <a:srgbClr val="000000"/>
                          </a:solidFill>
                          <a:effectLst/>
                          <a:latin typeface="Arial" panose="020B0604020202020204" pitchFamily="34" charset="0"/>
                        </a:rPr>
                        <a:t>(423,320) </a:t>
                      </a:r>
                    </a:p>
                  </a:txBody>
                  <a:tcPr marL="0" marR="0" marT="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000" b="0" i="0" u="none" strike="noStrike">
                          <a:solidFill>
                            <a:srgbClr val="000000"/>
                          </a:solidFill>
                          <a:effectLst/>
                          <a:latin typeface="Arial" panose="020B0604020202020204" pitchFamily="34" charset="0"/>
                        </a:rPr>
                        <a:t>(159,700)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000" b="1" i="0" u="none" strike="noStrike">
                          <a:solidFill>
                            <a:srgbClr val="000000"/>
                          </a:solidFill>
                          <a:effectLst/>
                          <a:latin typeface="Arial" panose="020B0604020202020204" pitchFamily="34" charset="0"/>
                        </a:rPr>
                        <a:t>(583,020) </a:t>
                      </a:r>
                    </a:p>
                  </a:txBody>
                  <a:tcPr marL="0" marR="0" marT="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000" b="0" i="0" u="none" strike="noStrike">
                          <a:solidFill>
                            <a:srgbClr val="000000"/>
                          </a:solidFill>
                          <a:effectLst/>
                          <a:latin typeface="Arial" panose="020B0604020202020204" pitchFamily="34" charset="0"/>
                        </a:rPr>
                        <a:t> 617,744 </a:t>
                      </a:r>
                    </a:p>
                  </a:txBody>
                  <a:tcPr marL="0" marR="0" marT="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800" b="0" i="0" u="none" strike="noStrike">
                          <a:solidFill>
                            <a:srgbClr val="000000"/>
                          </a:solidFill>
                          <a:effectLst/>
                          <a:latin typeface="Arial" panose="020B0604020202020204" pitchFamily="34" charset="0"/>
                        </a:rPr>
                        <a:t>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800" b="0" i="0" u="none" strike="noStrike">
                          <a:solidFill>
                            <a:srgbClr val="000000"/>
                          </a:solidFill>
                          <a:effectLst/>
                          <a:latin typeface="Arial" panose="020B0604020202020204" pitchFamily="34" charset="0"/>
                        </a:rPr>
                        <a:t>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000" b="1" i="0" u="none" strike="noStrike" dirty="0">
                          <a:solidFill>
                            <a:srgbClr val="000000"/>
                          </a:solidFill>
                          <a:effectLst/>
                          <a:latin typeface="Arial" panose="020B0604020202020204" pitchFamily="34" charset="0"/>
                        </a:rPr>
                        <a:t> 617,744 </a:t>
                      </a:r>
                    </a:p>
                  </a:txBody>
                  <a:tcPr marL="0" marR="0" marT="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000" b="1" i="0" u="none" strike="noStrike">
                          <a:solidFill>
                            <a:srgbClr val="000000"/>
                          </a:solidFill>
                          <a:effectLst/>
                          <a:latin typeface="Arial" panose="020B0604020202020204" pitchFamily="34" charset="0"/>
                        </a:rPr>
                        <a:t> 34,724 </a:t>
                      </a:r>
                    </a:p>
                  </a:txBody>
                  <a:tcPr marL="0" marR="0" marT="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73572278"/>
                  </a:ext>
                </a:extLst>
              </a:tr>
              <a:tr h="277779">
                <a:tc>
                  <a:txBody>
                    <a:bodyPr/>
                    <a:lstStyle/>
                    <a:p>
                      <a:pPr algn="r" rtl="1" fontAlgn="b"/>
                      <a:r>
                        <a:rPr lang="he-IL" sz="1000" b="0" i="0" u="none" strike="noStrike">
                          <a:solidFill>
                            <a:srgbClr val="000000"/>
                          </a:solidFill>
                          <a:effectLst/>
                          <a:latin typeface="Arial" panose="020B0604020202020204" pitchFamily="34" charset="0"/>
                        </a:rPr>
                        <a:t>עופרים 11</a:t>
                      </a:r>
                    </a:p>
                  </a:txBody>
                  <a:tcPr marL="0" marR="0" marT="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000" b="0" i="0" u="none" strike="noStrike">
                          <a:solidFill>
                            <a:srgbClr val="000000"/>
                          </a:solidFill>
                          <a:effectLst/>
                          <a:latin typeface="Arial" panose="020B0604020202020204" pitchFamily="34" charset="0"/>
                        </a:rPr>
                        <a:t>(465,000) </a:t>
                      </a:r>
                    </a:p>
                  </a:txBody>
                  <a:tcPr marL="0" marR="0" marT="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000" b="0" i="0" u="none" strike="noStrike">
                          <a:solidFill>
                            <a:srgbClr val="000000"/>
                          </a:solidFill>
                          <a:effectLst/>
                          <a:latin typeface="Arial" panose="020B0604020202020204" pitchFamily="34" charset="0"/>
                        </a:rPr>
                        <a:t>(61,109)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000" b="1" i="0" u="none" strike="noStrike">
                          <a:solidFill>
                            <a:srgbClr val="000000"/>
                          </a:solidFill>
                          <a:effectLst/>
                          <a:latin typeface="Arial" panose="020B0604020202020204" pitchFamily="34" charset="0"/>
                        </a:rPr>
                        <a:t>(526,109) </a:t>
                      </a:r>
                    </a:p>
                  </a:txBody>
                  <a:tcPr marL="0" marR="0" marT="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000" b="0" i="0" u="none" strike="noStrike">
                          <a:solidFill>
                            <a:srgbClr val="000000"/>
                          </a:solidFill>
                          <a:effectLst/>
                          <a:latin typeface="Arial" panose="020B0604020202020204" pitchFamily="34" charset="0"/>
                        </a:rPr>
                        <a:t> 574,000 </a:t>
                      </a:r>
                    </a:p>
                  </a:txBody>
                  <a:tcPr marL="0" marR="0" marT="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800" b="0" i="0" u="none" strike="noStrike">
                          <a:solidFill>
                            <a:srgbClr val="000000"/>
                          </a:solidFill>
                          <a:effectLst/>
                          <a:latin typeface="Arial" panose="020B0604020202020204" pitchFamily="34" charset="0"/>
                        </a:rPr>
                        <a:t>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800" b="0" i="0" u="none" strike="noStrike">
                          <a:solidFill>
                            <a:srgbClr val="000000"/>
                          </a:solidFill>
                          <a:effectLst/>
                          <a:latin typeface="Arial" panose="020B0604020202020204" pitchFamily="34" charset="0"/>
                        </a:rPr>
                        <a:t>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000" b="1" i="0" u="none" strike="noStrike">
                          <a:solidFill>
                            <a:srgbClr val="000000"/>
                          </a:solidFill>
                          <a:effectLst/>
                          <a:latin typeface="Arial" panose="020B0604020202020204" pitchFamily="34" charset="0"/>
                        </a:rPr>
                        <a:t> 574,000 </a:t>
                      </a:r>
                    </a:p>
                  </a:txBody>
                  <a:tcPr marL="0" marR="0" marT="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000" b="1" i="0" u="none" strike="noStrike" dirty="0">
                          <a:solidFill>
                            <a:srgbClr val="000000"/>
                          </a:solidFill>
                          <a:effectLst/>
                          <a:latin typeface="Arial" panose="020B0604020202020204" pitchFamily="34" charset="0"/>
                        </a:rPr>
                        <a:t> 47,891 </a:t>
                      </a:r>
                    </a:p>
                  </a:txBody>
                  <a:tcPr marL="0" marR="0" marT="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93995536"/>
                  </a:ext>
                </a:extLst>
              </a:tr>
              <a:tr h="202547">
                <a:tc>
                  <a:txBody>
                    <a:bodyPr/>
                    <a:lstStyle/>
                    <a:p>
                      <a:pPr algn="r" rtl="1" fontAlgn="b"/>
                      <a:r>
                        <a:rPr lang="he-IL" sz="1000" b="1" i="0" u="none" strike="noStrike">
                          <a:solidFill>
                            <a:srgbClr val="000000"/>
                          </a:solidFill>
                          <a:effectLst/>
                          <a:latin typeface="Arial" panose="020B0604020202020204" pitchFamily="34" charset="0"/>
                        </a:rPr>
                        <a:t>סה"כ</a:t>
                      </a:r>
                    </a:p>
                  </a:txBody>
                  <a:tcPr marL="0" marR="0" marT="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6DCE4"/>
                    </a:solidFill>
                  </a:tcPr>
                </a:tc>
                <a:tc>
                  <a:txBody>
                    <a:bodyPr/>
                    <a:lstStyle/>
                    <a:p>
                      <a:pPr algn="ctr" rtl="0" fontAlgn="b"/>
                      <a:r>
                        <a:rPr lang="he-IL" sz="1000" b="1" i="0" u="none" strike="noStrike">
                          <a:solidFill>
                            <a:srgbClr val="000000"/>
                          </a:solidFill>
                          <a:effectLst/>
                          <a:latin typeface="Arial" panose="020B0604020202020204" pitchFamily="34" charset="0"/>
                        </a:rPr>
                        <a:t>(41,707,769) </a:t>
                      </a:r>
                    </a:p>
                  </a:txBody>
                  <a:tcPr marL="0" marR="0" marT="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6DCE4"/>
                    </a:solidFill>
                  </a:tcPr>
                </a:tc>
                <a:tc>
                  <a:txBody>
                    <a:bodyPr/>
                    <a:lstStyle/>
                    <a:p>
                      <a:pPr algn="ctr" rtl="0" fontAlgn="b"/>
                      <a:r>
                        <a:rPr lang="he-IL" sz="1000" b="1" i="0" u="none" strike="noStrike">
                          <a:solidFill>
                            <a:srgbClr val="000000"/>
                          </a:solidFill>
                          <a:effectLst/>
                          <a:latin typeface="Arial" panose="020B0604020202020204" pitchFamily="34" charset="0"/>
                        </a:rPr>
                        <a:t>(23,266,866)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6DCE4"/>
                    </a:solidFill>
                  </a:tcPr>
                </a:tc>
                <a:tc>
                  <a:txBody>
                    <a:bodyPr/>
                    <a:lstStyle/>
                    <a:p>
                      <a:pPr algn="ctr" rtl="0" fontAlgn="b"/>
                      <a:r>
                        <a:rPr lang="he-IL" sz="1000" b="1" i="0" u="none" strike="noStrike">
                          <a:solidFill>
                            <a:srgbClr val="000000"/>
                          </a:solidFill>
                          <a:effectLst/>
                          <a:latin typeface="Arial" panose="020B0604020202020204" pitchFamily="34" charset="0"/>
                        </a:rPr>
                        <a:t>(64,974,635) </a:t>
                      </a:r>
                    </a:p>
                  </a:txBody>
                  <a:tcPr marL="0" marR="0" marT="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6DCE4"/>
                    </a:solidFill>
                  </a:tcPr>
                </a:tc>
                <a:tc>
                  <a:txBody>
                    <a:bodyPr/>
                    <a:lstStyle/>
                    <a:p>
                      <a:pPr algn="ctr" rtl="0" fontAlgn="b"/>
                      <a:r>
                        <a:rPr lang="he-IL" sz="1000" b="1" i="0" u="none" strike="noStrike">
                          <a:solidFill>
                            <a:srgbClr val="000000"/>
                          </a:solidFill>
                          <a:effectLst/>
                          <a:latin typeface="Arial" panose="020B0604020202020204" pitchFamily="34" charset="0"/>
                        </a:rPr>
                        <a:t> 60,676,476 </a:t>
                      </a:r>
                    </a:p>
                  </a:txBody>
                  <a:tcPr marL="0" marR="0" marT="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6DCE4"/>
                    </a:solidFill>
                  </a:tcPr>
                </a:tc>
                <a:tc>
                  <a:txBody>
                    <a:bodyPr/>
                    <a:lstStyle/>
                    <a:p>
                      <a:pPr algn="ctr" rtl="0" fontAlgn="b"/>
                      <a:r>
                        <a:rPr lang="he-IL" sz="1000" b="1" i="0" u="none" strike="noStrike">
                          <a:solidFill>
                            <a:srgbClr val="000000"/>
                          </a:solidFill>
                          <a:effectLst/>
                          <a:latin typeface="Arial" panose="020B0604020202020204" pitchFamily="34" charset="0"/>
                        </a:rPr>
                        <a:t> 3,618,300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6DCE4"/>
                    </a:solidFill>
                  </a:tcPr>
                </a:tc>
                <a:tc>
                  <a:txBody>
                    <a:bodyPr/>
                    <a:lstStyle/>
                    <a:p>
                      <a:pPr algn="ctr" rtl="0" fontAlgn="b"/>
                      <a:r>
                        <a:rPr lang="he-IL" sz="1000" b="1" i="0" u="none" strike="noStrike">
                          <a:solidFill>
                            <a:srgbClr val="000000"/>
                          </a:solidFill>
                          <a:effectLst/>
                          <a:latin typeface="Arial" panose="020B0604020202020204" pitchFamily="34" charset="0"/>
                        </a:rPr>
                        <a:t> 301,207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6DCE4"/>
                    </a:solidFill>
                  </a:tcPr>
                </a:tc>
                <a:tc>
                  <a:txBody>
                    <a:bodyPr/>
                    <a:lstStyle/>
                    <a:p>
                      <a:pPr algn="ctr" rtl="0" fontAlgn="b"/>
                      <a:r>
                        <a:rPr lang="he-IL" sz="1000" b="1" i="0" u="none" strike="noStrike">
                          <a:solidFill>
                            <a:srgbClr val="000000"/>
                          </a:solidFill>
                          <a:effectLst/>
                          <a:latin typeface="Arial" panose="020B0604020202020204" pitchFamily="34" charset="0"/>
                        </a:rPr>
                        <a:t> 64,595,983 </a:t>
                      </a:r>
                    </a:p>
                  </a:txBody>
                  <a:tcPr marL="0" marR="0" marT="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6DCE4"/>
                    </a:solidFill>
                  </a:tcPr>
                </a:tc>
                <a:tc>
                  <a:txBody>
                    <a:bodyPr/>
                    <a:lstStyle/>
                    <a:p>
                      <a:pPr algn="ctr" rtl="0" fontAlgn="b"/>
                      <a:r>
                        <a:rPr lang="he-IL" sz="1000" b="1" i="0" u="none" strike="noStrike" dirty="0">
                          <a:solidFill>
                            <a:srgbClr val="000000"/>
                          </a:solidFill>
                          <a:effectLst/>
                          <a:latin typeface="Arial" panose="020B0604020202020204" pitchFamily="34" charset="0"/>
                        </a:rPr>
                        <a:t>(378,652) </a:t>
                      </a:r>
                    </a:p>
                  </a:txBody>
                  <a:tcPr marL="0" marR="0" marT="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6DCE4"/>
                    </a:solidFill>
                  </a:tcPr>
                </a:tc>
                <a:extLst>
                  <a:ext uri="{0D108BD9-81ED-4DB2-BD59-A6C34878D82A}">
                    <a16:rowId xmlns:a16="http://schemas.microsoft.com/office/drawing/2014/main" val="1147169339"/>
                  </a:ext>
                </a:extLst>
              </a:tr>
            </a:tbl>
          </a:graphicData>
        </a:graphic>
      </p:graphicFrame>
    </p:spTree>
    <p:extLst>
      <p:ext uri="{BB962C8B-B14F-4D97-AF65-F5344CB8AC3E}">
        <p14:creationId xmlns:p14="http://schemas.microsoft.com/office/powerpoint/2010/main" val="9270304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2C4DB3-9B1D-2A7B-21AD-3E7DF9DCDD5A}"/>
            </a:ext>
          </a:extLst>
        </p:cNvPr>
        <p:cNvGrpSpPr/>
        <p:nvPr/>
      </p:nvGrpSpPr>
      <p:grpSpPr>
        <a:xfrm>
          <a:off x="0" y="0"/>
          <a:ext cx="0" cy="0"/>
          <a:chOff x="0" y="0"/>
          <a:chExt cx="0" cy="0"/>
        </a:xfrm>
      </p:grpSpPr>
      <p:sp>
        <p:nvSpPr>
          <p:cNvPr id="4" name="מציין מיקום של מספר שקופית 3">
            <a:extLst>
              <a:ext uri="{FF2B5EF4-FFF2-40B4-BE49-F238E27FC236}">
                <a16:creationId xmlns:a16="http://schemas.microsoft.com/office/drawing/2014/main" id="{B8F74E55-35FC-7E7E-AD30-9C2EDE5FBACD}"/>
              </a:ext>
            </a:extLst>
          </p:cNvPr>
          <p:cNvSpPr>
            <a:spLocks noGrp="1"/>
          </p:cNvSpPr>
          <p:nvPr>
            <p:ph type="sldNum" sz="quarter" idx="12"/>
          </p:nvPr>
        </p:nvSpPr>
        <p:spPr>
          <a:xfrm>
            <a:off x="0" y="6492875"/>
            <a:ext cx="2743200" cy="365125"/>
          </a:xfrm>
        </p:spPr>
        <p:txBody>
          <a:bodyPr/>
          <a:lstStyle/>
          <a:p>
            <a:fld id="{6506E92E-0720-45C4-BB03-8D91C175AD6B}" type="slidenum">
              <a:rPr lang="he-IL" smtClean="0">
                <a:solidFill>
                  <a:schemeClr val="tx1"/>
                </a:solidFill>
              </a:rPr>
              <a:t>5</a:t>
            </a:fld>
            <a:endParaRPr lang="he-IL" dirty="0">
              <a:solidFill>
                <a:schemeClr val="tx1"/>
              </a:solidFill>
            </a:endParaRPr>
          </a:p>
        </p:txBody>
      </p:sp>
      <p:sp>
        <p:nvSpPr>
          <p:cNvPr id="5" name="תיבת טקסט 4">
            <a:extLst>
              <a:ext uri="{FF2B5EF4-FFF2-40B4-BE49-F238E27FC236}">
                <a16:creationId xmlns:a16="http://schemas.microsoft.com/office/drawing/2014/main" id="{DDC5E40C-1E20-99EB-6902-9D6C8CF0D131}"/>
              </a:ext>
            </a:extLst>
          </p:cNvPr>
          <p:cNvSpPr txBox="1"/>
          <p:nvPr/>
        </p:nvSpPr>
        <p:spPr>
          <a:xfrm rot="5400000">
            <a:off x="8374655" y="3044280"/>
            <a:ext cx="6858001" cy="769441"/>
          </a:xfrm>
          <a:prstGeom prst="rect">
            <a:avLst/>
          </a:prstGeom>
          <a:solidFill>
            <a:srgbClr val="00B050"/>
          </a:solidFill>
        </p:spPr>
        <p:txBody>
          <a:bodyPr wrap="square" rtlCol="1">
            <a:spAutoFit/>
          </a:bodyPr>
          <a:lstStyle/>
          <a:p>
            <a:pPr algn="ctr"/>
            <a:r>
              <a:rPr lang="he-IL" sz="4400" b="1" spc="100" dirty="0">
                <a:solidFill>
                  <a:schemeClr val="bg1"/>
                </a:solidFill>
              </a:rPr>
              <a:t>2025</a:t>
            </a:r>
          </a:p>
        </p:txBody>
      </p:sp>
      <p:sp>
        <p:nvSpPr>
          <p:cNvPr id="9" name="תיבת טקסט 8">
            <a:extLst>
              <a:ext uri="{FF2B5EF4-FFF2-40B4-BE49-F238E27FC236}">
                <a16:creationId xmlns:a16="http://schemas.microsoft.com/office/drawing/2014/main" id="{916C0C86-820C-55D0-00A6-741E0FD0FAC3}"/>
              </a:ext>
            </a:extLst>
          </p:cNvPr>
          <p:cNvSpPr txBox="1"/>
          <p:nvPr/>
        </p:nvSpPr>
        <p:spPr>
          <a:xfrm>
            <a:off x="8431174" y="672655"/>
            <a:ext cx="2420856" cy="584775"/>
          </a:xfrm>
          <a:prstGeom prst="rect">
            <a:avLst/>
          </a:prstGeom>
          <a:noFill/>
        </p:spPr>
        <p:txBody>
          <a:bodyPr wrap="none" rtlCol="1">
            <a:spAutoFit/>
          </a:bodyPr>
          <a:lstStyle/>
          <a:p>
            <a:r>
              <a:rPr lang="he-IL" sz="3200" b="1" dirty="0">
                <a:solidFill>
                  <a:srgbClr val="0070C0"/>
                </a:solidFill>
              </a:rPr>
              <a:t>פילוח הוצאות</a:t>
            </a:r>
            <a:endParaRPr lang="he-IL" sz="1600" b="1" dirty="0">
              <a:solidFill>
                <a:srgbClr val="0070C0"/>
              </a:solidFill>
            </a:endParaRPr>
          </a:p>
        </p:txBody>
      </p:sp>
      <p:pic>
        <p:nvPicPr>
          <p:cNvPr id="3" name="תמונה 2">
            <a:extLst>
              <a:ext uri="{FF2B5EF4-FFF2-40B4-BE49-F238E27FC236}">
                <a16:creationId xmlns:a16="http://schemas.microsoft.com/office/drawing/2014/main" id="{0B5B3E7C-A0F5-B7E9-269B-022A5FCD2696}"/>
              </a:ext>
            </a:extLst>
          </p:cNvPr>
          <p:cNvPicPr>
            <a:picLocks noChangeAspect="1"/>
          </p:cNvPicPr>
          <p:nvPr/>
        </p:nvPicPr>
        <p:blipFill>
          <a:blip r:embed="rId2"/>
          <a:stretch>
            <a:fillRect/>
          </a:stretch>
        </p:blipFill>
        <p:spPr>
          <a:xfrm>
            <a:off x="0" y="0"/>
            <a:ext cx="1579216" cy="1556816"/>
          </a:xfrm>
          <a:prstGeom prst="rect">
            <a:avLst/>
          </a:prstGeom>
        </p:spPr>
      </p:pic>
      <p:sp>
        <p:nvSpPr>
          <p:cNvPr id="2" name="תיבת טקסט 1">
            <a:extLst>
              <a:ext uri="{FF2B5EF4-FFF2-40B4-BE49-F238E27FC236}">
                <a16:creationId xmlns:a16="http://schemas.microsoft.com/office/drawing/2014/main" id="{46745DF5-A00C-1E5F-E93C-678974C30469}"/>
              </a:ext>
            </a:extLst>
          </p:cNvPr>
          <p:cNvSpPr txBox="1"/>
          <p:nvPr/>
        </p:nvSpPr>
        <p:spPr>
          <a:xfrm>
            <a:off x="1809351" y="5115464"/>
            <a:ext cx="9082936" cy="923330"/>
          </a:xfrm>
          <a:prstGeom prst="rect">
            <a:avLst/>
          </a:prstGeom>
          <a:noFill/>
        </p:spPr>
        <p:txBody>
          <a:bodyPr wrap="none" rtlCol="1">
            <a:spAutoFit/>
          </a:bodyPr>
          <a:lstStyle/>
          <a:p>
            <a:pPr marL="285750" indent="-285750">
              <a:buFont typeface="Arial" panose="020B0604020202020204" pitchFamily="34" charset="0"/>
              <a:buChar char="•"/>
            </a:pPr>
            <a:r>
              <a:rPr lang="he-IL" dirty="0"/>
              <a:t>תוקצבו העלאות שכר ספציפיות (למשרות רלוונטיות) והעלאות בגיל הרך ע"פ תוכנית שימור עובדים </a:t>
            </a:r>
          </a:p>
          <a:p>
            <a:pPr marL="285750" indent="-285750">
              <a:buFont typeface="Arial" panose="020B0604020202020204" pitchFamily="34" charset="0"/>
              <a:buChar char="•"/>
            </a:pPr>
            <a:r>
              <a:rPr lang="he-IL" dirty="0"/>
              <a:t>תוקצבו הוצאות שכר למשרות חדשות: מנהל אירועים 50%, מנהל ספריה, מנהל תפעול</a:t>
            </a:r>
          </a:p>
          <a:p>
            <a:pPr marL="285750" indent="-285750">
              <a:buFont typeface="Arial" panose="020B0604020202020204" pitchFamily="34" charset="0"/>
              <a:buChar char="•"/>
            </a:pPr>
            <a:r>
              <a:rPr lang="he-IL" dirty="0"/>
              <a:t>תוקצבו מענקי עידוד התמדה בצהרונים בסך שנתי של כ- 0.3 מש"ח.</a:t>
            </a:r>
          </a:p>
        </p:txBody>
      </p:sp>
      <p:graphicFrame>
        <p:nvGraphicFramePr>
          <p:cNvPr id="6" name="תרשים 5">
            <a:extLst>
              <a:ext uri="{FF2B5EF4-FFF2-40B4-BE49-F238E27FC236}">
                <a16:creationId xmlns:a16="http://schemas.microsoft.com/office/drawing/2014/main" id="{5AD26E4F-65CF-53D7-9731-1BC9DDD262FD}"/>
              </a:ext>
            </a:extLst>
          </p:cNvPr>
          <p:cNvGraphicFramePr>
            <a:graphicFrameLocks/>
          </p:cNvGraphicFramePr>
          <p:nvPr>
            <p:extLst>
              <p:ext uri="{D42A27DB-BD31-4B8C-83A1-F6EECF244321}">
                <p14:modId xmlns:p14="http://schemas.microsoft.com/office/powerpoint/2010/main" val="28140298"/>
              </p:ext>
            </p:extLst>
          </p:nvPr>
        </p:nvGraphicFramePr>
        <p:xfrm>
          <a:off x="5753819" y="1479430"/>
          <a:ext cx="4963355" cy="300630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0884083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BDB8A0-2C56-0621-9BF1-91FFBB02094A}"/>
            </a:ext>
          </a:extLst>
        </p:cNvPr>
        <p:cNvGrpSpPr/>
        <p:nvPr/>
      </p:nvGrpSpPr>
      <p:grpSpPr>
        <a:xfrm>
          <a:off x="0" y="0"/>
          <a:ext cx="0" cy="0"/>
          <a:chOff x="0" y="0"/>
          <a:chExt cx="0" cy="0"/>
        </a:xfrm>
      </p:grpSpPr>
      <p:sp>
        <p:nvSpPr>
          <p:cNvPr id="4" name="מציין מיקום של מספר שקופית 3">
            <a:extLst>
              <a:ext uri="{FF2B5EF4-FFF2-40B4-BE49-F238E27FC236}">
                <a16:creationId xmlns:a16="http://schemas.microsoft.com/office/drawing/2014/main" id="{28E68727-FFAD-475C-AA12-8D693D4499C2}"/>
              </a:ext>
            </a:extLst>
          </p:cNvPr>
          <p:cNvSpPr>
            <a:spLocks noGrp="1"/>
          </p:cNvSpPr>
          <p:nvPr>
            <p:ph type="sldNum" sz="quarter" idx="12"/>
          </p:nvPr>
        </p:nvSpPr>
        <p:spPr>
          <a:xfrm>
            <a:off x="0" y="6492875"/>
            <a:ext cx="2743200" cy="365125"/>
          </a:xfrm>
        </p:spPr>
        <p:txBody>
          <a:bodyPr/>
          <a:lstStyle/>
          <a:p>
            <a:fld id="{6506E92E-0720-45C4-BB03-8D91C175AD6B}" type="slidenum">
              <a:rPr lang="he-IL" smtClean="0">
                <a:solidFill>
                  <a:schemeClr val="tx1"/>
                </a:solidFill>
              </a:rPr>
              <a:t>6</a:t>
            </a:fld>
            <a:endParaRPr lang="he-IL" dirty="0">
              <a:solidFill>
                <a:schemeClr val="tx1"/>
              </a:solidFill>
            </a:endParaRPr>
          </a:p>
        </p:txBody>
      </p:sp>
      <p:sp>
        <p:nvSpPr>
          <p:cNvPr id="5" name="תיבת טקסט 4">
            <a:extLst>
              <a:ext uri="{FF2B5EF4-FFF2-40B4-BE49-F238E27FC236}">
                <a16:creationId xmlns:a16="http://schemas.microsoft.com/office/drawing/2014/main" id="{826715E5-6B03-B212-BE6B-D297C6164EB8}"/>
              </a:ext>
            </a:extLst>
          </p:cNvPr>
          <p:cNvSpPr txBox="1"/>
          <p:nvPr/>
        </p:nvSpPr>
        <p:spPr>
          <a:xfrm rot="5400000">
            <a:off x="8374655" y="3044280"/>
            <a:ext cx="6858001" cy="769441"/>
          </a:xfrm>
          <a:prstGeom prst="rect">
            <a:avLst/>
          </a:prstGeom>
          <a:solidFill>
            <a:srgbClr val="00B050"/>
          </a:solidFill>
        </p:spPr>
        <p:txBody>
          <a:bodyPr wrap="square" rtlCol="1">
            <a:spAutoFit/>
          </a:bodyPr>
          <a:lstStyle/>
          <a:p>
            <a:pPr algn="ctr"/>
            <a:r>
              <a:rPr lang="he-IL" sz="4400" b="1" spc="100" dirty="0">
                <a:solidFill>
                  <a:schemeClr val="bg1"/>
                </a:solidFill>
              </a:rPr>
              <a:t>2025</a:t>
            </a:r>
          </a:p>
        </p:txBody>
      </p:sp>
      <p:sp>
        <p:nvSpPr>
          <p:cNvPr id="9" name="תיבת טקסט 8">
            <a:extLst>
              <a:ext uri="{FF2B5EF4-FFF2-40B4-BE49-F238E27FC236}">
                <a16:creationId xmlns:a16="http://schemas.microsoft.com/office/drawing/2014/main" id="{A39277B0-1476-C66D-8650-7678D23C2EBE}"/>
              </a:ext>
            </a:extLst>
          </p:cNvPr>
          <p:cNvSpPr txBox="1"/>
          <p:nvPr/>
        </p:nvSpPr>
        <p:spPr>
          <a:xfrm>
            <a:off x="8379879" y="672655"/>
            <a:ext cx="2472151" cy="584775"/>
          </a:xfrm>
          <a:prstGeom prst="rect">
            <a:avLst/>
          </a:prstGeom>
          <a:noFill/>
        </p:spPr>
        <p:txBody>
          <a:bodyPr wrap="none" rtlCol="1">
            <a:spAutoFit/>
          </a:bodyPr>
          <a:lstStyle/>
          <a:p>
            <a:r>
              <a:rPr lang="he-IL" sz="3200" b="1" dirty="0">
                <a:solidFill>
                  <a:srgbClr val="0070C0"/>
                </a:solidFill>
              </a:rPr>
              <a:t>פילוח הכנסות</a:t>
            </a:r>
            <a:endParaRPr lang="he-IL" sz="1600" b="1" dirty="0">
              <a:solidFill>
                <a:srgbClr val="0070C0"/>
              </a:solidFill>
            </a:endParaRPr>
          </a:p>
        </p:txBody>
      </p:sp>
      <p:pic>
        <p:nvPicPr>
          <p:cNvPr id="3" name="תמונה 2">
            <a:extLst>
              <a:ext uri="{FF2B5EF4-FFF2-40B4-BE49-F238E27FC236}">
                <a16:creationId xmlns:a16="http://schemas.microsoft.com/office/drawing/2014/main" id="{2D14B098-83D6-3817-32FC-9AAB7F47E0BE}"/>
              </a:ext>
            </a:extLst>
          </p:cNvPr>
          <p:cNvPicPr>
            <a:picLocks noChangeAspect="1"/>
          </p:cNvPicPr>
          <p:nvPr/>
        </p:nvPicPr>
        <p:blipFill>
          <a:blip r:embed="rId2"/>
          <a:stretch>
            <a:fillRect/>
          </a:stretch>
        </p:blipFill>
        <p:spPr>
          <a:xfrm>
            <a:off x="0" y="0"/>
            <a:ext cx="1579216" cy="1556816"/>
          </a:xfrm>
          <a:prstGeom prst="rect">
            <a:avLst/>
          </a:prstGeom>
        </p:spPr>
      </p:pic>
      <p:sp>
        <p:nvSpPr>
          <p:cNvPr id="8" name="תיבת טקסט 7">
            <a:extLst>
              <a:ext uri="{FF2B5EF4-FFF2-40B4-BE49-F238E27FC236}">
                <a16:creationId xmlns:a16="http://schemas.microsoft.com/office/drawing/2014/main" id="{41D205BD-EBE2-9668-137B-DF487E0EBC11}"/>
              </a:ext>
            </a:extLst>
          </p:cNvPr>
          <p:cNvSpPr txBox="1"/>
          <p:nvPr/>
        </p:nvSpPr>
        <p:spPr>
          <a:xfrm>
            <a:off x="1132935" y="4668916"/>
            <a:ext cx="10072778" cy="1477328"/>
          </a:xfrm>
          <a:prstGeom prst="rect">
            <a:avLst/>
          </a:prstGeom>
          <a:noFill/>
        </p:spPr>
        <p:txBody>
          <a:bodyPr wrap="square" rtlCol="1">
            <a:spAutoFit/>
          </a:bodyPr>
          <a:lstStyle/>
          <a:p>
            <a:pPr marL="285750" indent="-285750">
              <a:buFont typeface="Arial" panose="020B0604020202020204" pitchFamily="34" charset="0"/>
              <a:buChar char="•"/>
            </a:pPr>
            <a:r>
              <a:rPr lang="he-IL" dirty="0"/>
              <a:t>עיקר ההכנסות הינן מהגיל הרך </a:t>
            </a:r>
            <a:r>
              <a:rPr lang="he-IL"/>
              <a:t>(26 </a:t>
            </a:r>
            <a:r>
              <a:rPr lang="he-IL" dirty="0"/>
              <a:t>מש"ח), החי פארק (13.5 מש"ח) </a:t>
            </a:r>
            <a:r>
              <a:rPr lang="he-IL" dirty="0" err="1"/>
              <a:t>וספורטלי</a:t>
            </a:r>
            <a:r>
              <a:rPr lang="he-IL" dirty="0"/>
              <a:t> (9 מש"ח).</a:t>
            </a:r>
          </a:p>
          <a:p>
            <a:pPr marL="285750" indent="-285750">
              <a:buFont typeface="Arial" panose="020B0604020202020204" pitchFamily="34" charset="0"/>
              <a:buChar char="•"/>
            </a:pPr>
            <a:r>
              <a:rPr lang="he-IL" dirty="0"/>
              <a:t>הערכת הכנסות בגיל הרך מבוססת על מספר משתתפים שקיים בפועל (בשנת 2024). מעונות 280 (70 בכל מעון. כאשר תפוסה מלאה הינה 78 משתתפים) ובצהרונים 2,000 משתתפים (עם הצוות הנוכחי ישנה אפשרות להכיל עוד כ- 200 משתתפים).</a:t>
            </a:r>
            <a:endParaRPr lang="he-IL" dirty="0">
              <a:highlight>
                <a:srgbClr val="FFFF00"/>
              </a:highlight>
            </a:endParaRPr>
          </a:p>
          <a:p>
            <a:pPr marL="285750" indent="-285750">
              <a:buFont typeface="Arial" panose="020B0604020202020204" pitchFamily="34" charset="0"/>
              <a:buChar char="•"/>
            </a:pPr>
            <a:r>
              <a:rPr lang="he-IL" dirty="0"/>
              <a:t>הערכת הכנסות </a:t>
            </a:r>
            <a:r>
              <a:rPr lang="he-IL" dirty="0" err="1"/>
              <a:t>בספורטלי</a:t>
            </a:r>
            <a:r>
              <a:rPr lang="he-IL" dirty="0"/>
              <a:t> מבוססת על כ- 2,900 מנויים (ללא שינוי משנת 2024).</a:t>
            </a:r>
          </a:p>
        </p:txBody>
      </p:sp>
      <p:graphicFrame>
        <p:nvGraphicFramePr>
          <p:cNvPr id="2" name="תרשים 1">
            <a:extLst>
              <a:ext uri="{FF2B5EF4-FFF2-40B4-BE49-F238E27FC236}">
                <a16:creationId xmlns:a16="http://schemas.microsoft.com/office/drawing/2014/main" id="{F87420C6-A7FC-A103-5381-02F779A13754}"/>
              </a:ext>
            </a:extLst>
          </p:cNvPr>
          <p:cNvGraphicFramePr>
            <a:graphicFrameLocks/>
          </p:cNvGraphicFramePr>
          <p:nvPr>
            <p:extLst>
              <p:ext uri="{D42A27DB-BD31-4B8C-83A1-F6EECF244321}">
                <p14:modId xmlns:p14="http://schemas.microsoft.com/office/powerpoint/2010/main" val="2459983430"/>
              </p:ext>
            </p:extLst>
          </p:nvPr>
        </p:nvGraphicFramePr>
        <p:xfrm>
          <a:off x="5983856" y="1419045"/>
          <a:ext cx="4773283" cy="272163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673594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ציין מיקום של מספר שקופית 3">
            <a:extLst>
              <a:ext uri="{FF2B5EF4-FFF2-40B4-BE49-F238E27FC236}">
                <a16:creationId xmlns:a16="http://schemas.microsoft.com/office/drawing/2014/main" id="{C4BA7EF9-F5DD-4981-F54C-411DDCB4C744}"/>
              </a:ext>
            </a:extLst>
          </p:cNvPr>
          <p:cNvSpPr>
            <a:spLocks noGrp="1"/>
          </p:cNvSpPr>
          <p:nvPr>
            <p:ph type="sldNum" sz="quarter" idx="12"/>
          </p:nvPr>
        </p:nvSpPr>
        <p:spPr>
          <a:xfrm>
            <a:off x="0" y="6492875"/>
            <a:ext cx="2743200" cy="365125"/>
          </a:xfrm>
        </p:spPr>
        <p:txBody>
          <a:bodyPr/>
          <a:lstStyle/>
          <a:p>
            <a:fld id="{6506E92E-0720-45C4-BB03-8D91C175AD6B}" type="slidenum">
              <a:rPr lang="he-IL" smtClean="0">
                <a:solidFill>
                  <a:schemeClr val="tx1"/>
                </a:solidFill>
              </a:rPr>
              <a:t>7</a:t>
            </a:fld>
            <a:endParaRPr lang="he-IL" dirty="0">
              <a:solidFill>
                <a:schemeClr val="tx1"/>
              </a:solidFill>
            </a:endParaRPr>
          </a:p>
        </p:txBody>
      </p:sp>
      <p:sp>
        <p:nvSpPr>
          <p:cNvPr id="5" name="תיבת טקסט 4">
            <a:extLst>
              <a:ext uri="{FF2B5EF4-FFF2-40B4-BE49-F238E27FC236}">
                <a16:creationId xmlns:a16="http://schemas.microsoft.com/office/drawing/2014/main" id="{1E0EB183-39DB-FC55-7E10-CF169AB4B8A2}"/>
              </a:ext>
            </a:extLst>
          </p:cNvPr>
          <p:cNvSpPr txBox="1"/>
          <p:nvPr/>
        </p:nvSpPr>
        <p:spPr>
          <a:xfrm rot="5400000">
            <a:off x="8374655" y="3044280"/>
            <a:ext cx="6858001" cy="769441"/>
          </a:xfrm>
          <a:prstGeom prst="rect">
            <a:avLst/>
          </a:prstGeom>
          <a:solidFill>
            <a:srgbClr val="00B050"/>
          </a:solidFill>
        </p:spPr>
        <p:txBody>
          <a:bodyPr wrap="square" rtlCol="1">
            <a:spAutoFit/>
          </a:bodyPr>
          <a:lstStyle/>
          <a:p>
            <a:pPr algn="ctr"/>
            <a:r>
              <a:rPr lang="he-IL" sz="4400" b="1" spc="100" dirty="0">
                <a:solidFill>
                  <a:schemeClr val="bg1"/>
                </a:solidFill>
              </a:rPr>
              <a:t>2025</a:t>
            </a:r>
          </a:p>
        </p:txBody>
      </p:sp>
      <p:sp>
        <p:nvSpPr>
          <p:cNvPr id="9" name="תיבת טקסט 8">
            <a:extLst>
              <a:ext uri="{FF2B5EF4-FFF2-40B4-BE49-F238E27FC236}">
                <a16:creationId xmlns:a16="http://schemas.microsoft.com/office/drawing/2014/main" id="{1D1F0868-D030-0858-2CDD-88F75B5E5348}"/>
              </a:ext>
            </a:extLst>
          </p:cNvPr>
          <p:cNvSpPr txBox="1"/>
          <p:nvPr/>
        </p:nvSpPr>
        <p:spPr>
          <a:xfrm>
            <a:off x="6377960" y="326232"/>
            <a:ext cx="4669868" cy="584775"/>
          </a:xfrm>
          <a:prstGeom prst="rect">
            <a:avLst/>
          </a:prstGeom>
          <a:noFill/>
        </p:spPr>
        <p:txBody>
          <a:bodyPr wrap="none" rtlCol="1">
            <a:spAutoFit/>
          </a:bodyPr>
          <a:lstStyle/>
          <a:p>
            <a:r>
              <a:rPr lang="he-IL" sz="3200" b="1" dirty="0">
                <a:solidFill>
                  <a:srgbClr val="0070C0"/>
                </a:solidFill>
              </a:rPr>
              <a:t>ריכוז תקציב שלוחות (ש"ח)</a:t>
            </a:r>
            <a:endParaRPr lang="he-IL" sz="1600" b="1" dirty="0">
              <a:solidFill>
                <a:srgbClr val="0070C0"/>
              </a:solidFill>
            </a:endParaRPr>
          </a:p>
        </p:txBody>
      </p:sp>
      <p:pic>
        <p:nvPicPr>
          <p:cNvPr id="7" name="תמונה 6">
            <a:extLst>
              <a:ext uri="{FF2B5EF4-FFF2-40B4-BE49-F238E27FC236}">
                <a16:creationId xmlns:a16="http://schemas.microsoft.com/office/drawing/2014/main" id="{EF4F6C00-2743-C893-A663-5C4FD0D46DED}"/>
              </a:ext>
            </a:extLst>
          </p:cNvPr>
          <p:cNvPicPr>
            <a:picLocks noChangeAspect="1"/>
          </p:cNvPicPr>
          <p:nvPr/>
        </p:nvPicPr>
        <p:blipFill>
          <a:blip r:embed="rId2"/>
          <a:stretch>
            <a:fillRect/>
          </a:stretch>
        </p:blipFill>
        <p:spPr>
          <a:xfrm>
            <a:off x="42181" y="0"/>
            <a:ext cx="1579216" cy="1556816"/>
          </a:xfrm>
          <a:prstGeom prst="rect">
            <a:avLst/>
          </a:prstGeom>
        </p:spPr>
      </p:pic>
      <p:graphicFrame>
        <p:nvGraphicFramePr>
          <p:cNvPr id="2" name="טבלה 1">
            <a:extLst>
              <a:ext uri="{FF2B5EF4-FFF2-40B4-BE49-F238E27FC236}">
                <a16:creationId xmlns:a16="http://schemas.microsoft.com/office/drawing/2014/main" id="{5A12382A-BE98-ACB5-BDCF-55C46AF09D9C}"/>
              </a:ext>
            </a:extLst>
          </p:cNvPr>
          <p:cNvGraphicFramePr>
            <a:graphicFrameLocks noGrp="1"/>
          </p:cNvGraphicFramePr>
          <p:nvPr>
            <p:extLst>
              <p:ext uri="{D42A27DB-BD31-4B8C-83A1-F6EECF244321}">
                <p14:modId xmlns:p14="http://schemas.microsoft.com/office/powerpoint/2010/main" val="974929263"/>
              </p:ext>
            </p:extLst>
          </p:nvPr>
        </p:nvGraphicFramePr>
        <p:xfrm>
          <a:off x="6556075" y="1082922"/>
          <a:ext cx="4491752" cy="3248760"/>
        </p:xfrm>
        <a:graphic>
          <a:graphicData uri="http://schemas.openxmlformats.org/drawingml/2006/table">
            <a:tbl>
              <a:tblPr rtl="1"/>
              <a:tblGrid>
                <a:gridCol w="1880086">
                  <a:extLst>
                    <a:ext uri="{9D8B030D-6E8A-4147-A177-3AD203B41FA5}">
                      <a16:colId xmlns:a16="http://schemas.microsoft.com/office/drawing/2014/main" val="3538004926"/>
                    </a:ext>
                  </a:extLst>
                </a:gridCol>
                <a:gridCol w="891533">
                  <a:extLst>
                    <a:ext uri="{9D8B030D-6E8A-4147-A177-3AD203B41FA5}">
                      <a16:colId xmlns:a16="http://schemas.microsoft.com/office/drawing/2014/main" val="4087327638"/>
                    </a:ext>
                  </a:extLst>
                </a:gridCol>
                <a:gridCol w="891533">
                  <a:extLst>
                    <a:ext uri="{9D8B030D-6E8A-4147-A177-3AD203B41FA5}">
                      <a16:colId xmlns:a16="http://schemas.microsoft.com/office/drawing/2014/main" val="2815206783"/>
                    </a:ext>
                  </a:extLst>
                </a:gridCol>
                <a:gridCol w="828600">
                  <a:extLst>
                    <a:ext uri="{9D8B030D-6E8A-4147-A177-3AD203B41FA5}">
                      <a16:colId xmlns:a16="http://schemas.microsoft.com/office/drawing/2014/main" val="4170360534"/>
                    </a:ext>
                  </a:extLst>
                </a:gridCol>
              </a:tblGrid>
              <a:tr h="334055">
                <a:tc>
                  <a:txBody>
                    <a:bodyPr/>
                    <a:lstStyle/>
                    <a:p>
                      <a:pPr algn="ctr" rtl="1" fontAlgn="b"/>
                      <a:r>
                        <a:rPr lang="he-IL" sz="1100" b="1" i="0" u="none" strike="noStrike">
                          <a:solidFill>
                            <a:srgbClr val="000000"/>
                          </a:solidFill>
                          <a:effectLst/>
                          <a:latin typeface="Arial" panose="020B0604020202020204" pitchFamily="34" charset="0"/>
                        </a:rPr>
                        <a:t>שלוחה</a:t>
                      </a:r>
                    </a:p>
                  </a:txBody>
                  <a:tcPr marL="0" marR="0" marT="0" marB="0" anchor="b">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6DCE4"/>
                    </a:solidFill>
                  </a:tcPr>
                </a:tc>
                <a:tc>
                  <a:txBody>
                    <a:bodyPr/>
                    <a:lstStyle/>
                    <a:p>
                      <a:pPr algn="ctr" rtl="1" fontAlgn="b"/>
                      <a:r>
                        <a:rPr lang="he-IL" sz="1100" b="1" i="0" u="none" strike="noStrike">
                          <a:solidFill>
                            <a:srgbClr val="C10000"/>
                          </a:solidFill>
                          <a:effectLst/>
                          <a:latin typeface="Arial" panose="020B0604020202020204" pitchFamily="34" charset="0"/>
                        </a:rPr>
                        <a:t>הוצאות</a:t>
                      </a:r>
                    </a:p>
                  </a:txBody>
                  <a:tcPr marL="0" marR="0" marT="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6DCE4"/>
                    </a:solidFill>
                  </a:tcPr>
                </a:tc>
                <a:tc>
                  <a:txBody>
                    <a:bodyPr/>
                    <a:lstStyle/>
                    <a:p>
                      <a:pPr algn="ctr" rtl="1" fontAlgn="b"/>
                      <a:r>
                        <a:rPr lang="he-IL" sz="1100" b="1" i="0" u="none" strike="noStrike">
                          <a:solidFill>
                            <a:srgbClr val="12C000"/>
                          </a:solidFill>
                          <a:effectLst/>
                          <a:latin typeface="Arial" panose="020B0604020202020204" pitchFamily="34" charset="0"/>
                        </a:rPr>
                        <a:t>הכנסות</a:t>
                      </a:r>
                    </a:p>
                  </a:txBody>
                  <a:tcPr marL="0" marR="0" marT="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6DCE4"/>
                    </a:solidFill>
                  </a:tcPr>
                </a:tc>
                <a:tc>
                  <a:txBody>
                    <a:bodyPr/>
                    <a:lstStyle/>
                    <a:p>
                      <a:pPr algn="ctr" rtl="1" fontAlgn="b"/>
                      <a:r>
                        <a:rPr lang="he-IL" sz="1100" b="1" i="0" u="none" strike="noStrike">
                          <a:solidFill>
                            <a:srgbClr val="000000"/>
                          </a:solidFill>
                          <a:effectLst/>
                          <a:latin typeface="Arial" panose="020B0604020202020204" pitchFamily="34" charset="0"/>
                        </a:rPr>
                        <a:t>סה"כ תקציב שנתי</a:t>
                      </a:r>
                    </a:p>
                  </a:txBody>
                  <a:tcPr marL="0" marR="0" marT="0" marB="0" anchor="b">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6DCE4"/>
                    </a:solidFill>
                  </a:tcPr>
                </a:tc>
                <a:extLst>
                  <a:ext uri="{0D108BD9-81ED-4DB2-BD59-A6C34878D82A}">
                    <a16:rowId xmlns:a16="http://schemas.microsoft.com/office/drawing/2014/main" val="3468450777"/>
                  </a:ext>
                </a:extLst>
              </a:tr>
              <a:tr h="189804">
                <a:tc>
                  <a:txBody>
                    <a:bodyPr/>
                    <a:lstStyle/>
                    <a:p>
                      <a:pPr algn="r" rtl="1" fontAlgn="b"/>
                      <a:r>
                        <a:rPr lang="he-IL" sz="1100" b="0" i="0" u="none" strike="noStrike">
                          <a:solidFill>
                            <a:srgbClr val="000000"/>
                          </a:solidFill>
                          <a:effectLst/>
                          <a:latin typeface="Arial" panose="020B0604020202020204" pitchFamily="34" charset="0"/>
                        </a:rPr>
                        <a:t>מטה </a:t>
                      </a:r>
                    </a:p>
                  </a:txBody>
                  <a:tcPr marL="0" marR="0" marT="0" marB="0" anchor="b">
                    <a:lnL>
                      <a:noFill/>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b"/>
                      <a:r>
                        <a:rPr lang="he-IL" sz="1100" b="0" i="0" u="none" strike="noStrike">
                          <a:solidFill>
                            <a:srgbClr val="000000"/>
                          </a:solidFill>
                          <a:effectLst/>
                          <a:latin typeface="Arial" panose="020B0604020202020204" pitchFamily="34" charset="0"/>
                        </a:rPr>
                        <a:t>(3,423,889) </a:t>
                      </a:r>
                    </a:p>
                  </a:txBody>
                  <a:tcPr marL="0" marR="0" marT="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b"/>
                      <a:r>
                        <a:rPr lang="he-IL" sz="1100" b="0" i="0" u="none" strike="noStrike">
                          <a:solidFill>
                            <a:srgbClr val="000000"/>
                          </a:solidFill>
                          <a:effectLst/>
                          <a:latin typeface="Arial" panose="020B0604020202020204" pitchFamily="34" charset="0"/>
                        </a:rPr>
                        <a:t> 240,000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b"/>
                      <a:r>
                        <a:rPr lang="he-IL" sz="1100" b="0" i="0" u="none" strike="noStrike">
                          <a:solidFill>
                            <a:srgbClr val="000000"/>
                          </a:solidFill>
                          <a:effectLst/>
                          <a:latin typeface="Arial" panose="020B0604020202020204" pitchFamily="34" charset="0"/>
                        </a:rPr>
                        <a:t>(3,183,889) </a:t>
                      </a:r>
                    </a:p>
                  </a:txBody>
                  <a:tcPr marL="0" marR="0" marT="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78982156"/>
                  </a:ext>
                </a:extLst>
              </a:tr>
              <a:tr h="180313">
                <a:tc>
                  <a:txBody>
                    <a:bodyPr/>
                    <a:lstStyle/>
                    <a:p>
                      <a:pPr algn="r" rtl="1" fontAlgn="b"/>
                      <a:r>
                        <a:rPr lang="he-IL" sz="1100" b="0" i="0" u="none" strike="noStrike">
                          <a:solidFill>
                            <a:srgbClr val="000000"/>
                          </a:solidFill>
                          <a:effectLst/>
                          <a:latin typeface="Arial" panose="020B0604020202020204" pitchFamily="34" charset="0"/>
                        </a:rPr>
                        <a:t>אופירה נבון </a:t>
                      </a:r>
                    </a:p>
                  </a:txBody>
                  <a:tcPr marL="0" marR="0" marT="0" marB="0" anchor="b">
                    <a:lnL>
                      <a:noFill/>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b"/>
                      <a:r>
                        <a:rPr lang="he-IL" sz="1100" b="0" i="0" u="none" strike="noStrike">
                          <a:solidFill>
                            <a:srgbClr val="000000"/>
                          </a:solidFill>
                          <a:effectLst/>
                          <a:latin typeface="Arial" panose="020B0604020202020204" pitchFamily="34" charset="0"/>
                        </a:rPr>
                        <a:t>(496,257) </a:t>
                      </a:r>
                    </a:p>
                  </a:txBody>
                  <a:tcPr marL="0" marR="0" marT="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b"/>
                      <a:r>
                        <a:rPr lang="he-IL" sz="1100" b="0" i="0" u="none" strike="noStrike">
                          <a:solidFill>
                            <a:srgbClr val="000000"/>
                          </a:solidFill>
                          <a:effectLst/>
                          <a:latin typeface="Arial" panose="020B0604020202020204" pitchFamily="34" charset="0"/>
                        </a:rPr>
                        <a:t> 526,200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b"/>
                      <a:r>
                        <a:rPr lang="he-IL" sz="1100" b="0" i="0" u="none" strike="noStrike">
                          <a:solidFill>
                            <a:srgbClr val="000000"/>
                          </a:solidFill>
                          <a:effectLst/>
                          <a:latin typeface="Arial" panose="020B0604020202020204" pitchFamily="34" charset="0"/>
                        </a:rPr>
                        <a:t> 29,943 </a:t>
                      </a:r>
                    </a:p>
                  </a:txBody>
                  <a:tcPr marL="0" marR="0" marT="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68025606"/>
                  </a:ext>
                </a:extLst>
              </a:tr>
              <a:tr h="180313">
                <a:tc>
                  <a:txBody>
                    <a:bodyPr/>
                    <a:lstStyle/>
                    <a:p>
                      <a:pPr algn="r" rtl="1" fontAlgn="b"/>
                      <a:r>
                        <a:rPr lang="he-IL" sz="1100" b="0" i="0" u="none" strike="noStrike">
                          <a:solidFill>
                            <a:srgbClr val="000000"/>
                          </a:solidFill>
                          <a:effectLst/>
                          <a:latin typeface="Arial" panose="020B0604020202020204" pitchFamily="34" charset="0"/>
                        </a:rPr>
                        <a:t>אלי כהן </a:t>
                      </a:r>
                    </a:p>
                  </a:txBody>
                  <a:tcPr marL="0" marR="0" marT="0" marB="0" anchor="b">
                    <a:lnL>
                      <a:noFill/>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b"/>
                      <a:r>
                        <a:rPr lang="he-IL" sz="1100" b="0" i="0" u="none" strike="noStrike">
                          <a:solidFill>
                            <a:srgbClr val="000000"/>
                          </a:solidFill>
                          <a:effectLst/>
                          <a:latin typeface="Arial" panose="020B0604020202020204" pitchFamily="34" charset="0"/>
                        </a:rPr>
                        <a:t>(24,323,412) </a:t>
                      </a:r>
                    </a:p>
                  </a:txBody>
                  <a:tcPr marL="0" marR="0" marT="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b"/>
                      <a:r>
                        <a:rPr lang="he-IL" sz="1100" b="0" i="0" u="none" strike="noStrike">
                          <a:solidFill>
                            <a:srgbClr val="000000"/>
                          </a:solidFill>
                          <a:effectLst/>
                          <a:latin typeface="Arial" panose="020B0604020202020204" pitchFamily="34" charset="0"/>
                        </a:rPr>
                        <a:t> 26,078,300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b"/>
                      <a:r>
                        <a:rPr lang="he-IL" sz="1100" b="0" i="0" u="none" strike="noStrike">
                          <a:solidFill>
                            <a:srgbClr val="000000"/>
                          </a:solidFill>
                          <a:effectLst/>
                          <a:latin typeface="Arial" panose="020B0604020202020204" pitchFamily="34" charset="0"/>
                        </a:rPr>
                        <a:t> 1,754,888 </a:t>
                      </a:r>
                    </a:p>
                  </a:txBody>
                  <a:tcPr marL="0" marR="0" marT="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19002020"/>
                  </a:ext>
                </a:extLst>
              </a:tr>
              <a:tr h="180313">
                <a:tc>
                  <a:txBody>
                    <a:bodyPr/>
                    <a:lstStyle/>
                    <a:p>
                      <a:pPr algn="r" rtl="1" fontAlgn="b"/>
                      <a:r>
                        <a:rPr lang="he-IL" sz="1100" b="0" i="0" u="none" strike="noStrike">
                          <a:solidFill>
                            <a:srgbClr val="000000"/>
                          </a:solidFill>
                          <a:effectLst/>
                          <a:latin typeface="Arial" panose="020B0604020202020204" pitchFamily="34" charset="0"/>
                        </a:rPr>
                        <a:t>בראשית </a:t>
                      </a:r>
                    </a:p>
                  </a:txBody>
                  <a:tcPr marL="0" marR="0" marT="0" marB="0" anchor="b">
                    <a:lnL>
                      <a:noFill/>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b"/>
                      <a:r>
                        <a:rPr lang="he-IL" sz="1100" b="0" i="0" u="none" strike="noStrike">
                          <a:solidFill>
                            <a:srgbClr val="000000"/>
                          </a:solidFill>
                          <a:effectLst/>
                          <a:latin typeface="Arial" panose="020B0604020202020204" pitchFamily="34" charset="0"/>
                        </a:rPr>
                        <a:t>(2,626,500) </a:t>
                      </a:r>
                    </a:p>
                  </a:txBody>
                  <a:tcPr marL="0" marR="0" marT="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b"/>
                      <a:r>
                        <a:rPr lang="he-IL" sz="1100" b="0" i="0" u="none" strike="noStrike">
                          <a:solidFill>
                            <a:srgbClr val="000000"/>
                          </a:solidFill>
                          <a:effectLst/>
                          <a:latin typeface="Arial" panose="020B0604020202020204" pitchFamily="34" charset="0"/>
                        </a:rPr>
                        <a:t> 2,668,000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b"/>
                      <a:r>
                        <a:rPr lang="he-IL" sz="1100" b="0" i="0" u="none" strike="noStrike">
                          <a:solidFill>
                            <a:srgbClr val="000000"/>
                          </a:solidFill>
                          <a:effectLst/>
                          <a:latin typeface="Arial" panose="020B0604020202020204" pitchFamily="34" charset="0"/>
                        </a:rPr>
                        <a:t> 41,500 </a:t>
                      </a:r>
                    </a:p>
                  </a:txBody>
                  <a:tcPr marL="0" marR="0" marT="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41447843"/>
                  </a:ext>
                </a:extLst>
              </a:tr>
              <a:tr h="180313">
                <a:tc>
                  <a:txBody>
                    <a:bodyPr/>
                    <a:lstStyle/>
                    <a:p>
                      <a:pPr algn="r" rtl="1" fontAlgn="b"/>
                      <a:r>
                        <a:rPr lang="he-IL" sz="1100" b="0" i="0" u="none" strike="noStrike">
                          <a:solidFill>
                            <a:srgbClr val="000000"/>
                          </a:solidFill>
                          <a:effectLst/>
                          <a:latin typeface="Arial" panose="020B0604020202020204" pitchFamily="34" charset="0"/>
                        </a:rPr>
                        <a:t>ברושים </a:t>
                      </a:r>
                    </a:p>
                  </a:txBody>
                  <a:tcPr marL="0" marR="0" marT="0" marB="0" anchor="b">
                    <a:lnL>
                      <a:noFill/>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b"/>
                      <a:r>
                        <a:rPr lang="he-IL" sz="1100" b="0" i="0" u="none" strike="noStrike">
                          <a:solidFill>
                            <a:srgbClr val="000000"/>
                          </a:solidFill>
                          <a:effectLst/>
                          <a:latin typeface="Arial" panose="020B0604020202020204" pitchFamily="34" charset="0"/>
                        </a:rPr>
                        <a:t>(2,689,600) </a:t>
                      </a:r>
                    </a:p>
                  </a:txBody>
                  <a:tcPr marL="0" marR="0" marT="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b"/>
                      <a:r>
                        <a:rPr lang="he-IL" sz="1100" b="0" i="0" u="none" strike="noStrike">
                          <a:solidFill>
                            <a:srgbClr val="000000"/>
                          </a:solidFill>
                          <a:effectLst/>
                          <a:latin typeface="Arial" panose="020B0604020202020204" pitchFamily="34" charset="0"/>
                        </a:rPr>
                        <a:t> 2,823,000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b"/>
                      <a:r>
                        <a:rPr lang="he-IL" sz="1100" b="0" i="0" u="none" strike="noStrike">
                          <a:solidFill>
                            <a:srgbClr val="000000"/>
                          </a:solidFill>
                          <a:effectLst/>
                          <a:latin typeface="Arial" panose="020B0604020202020204" pitchFamily="34" charset="0"/>
                        </a:rPr>
                        <a:t> 133,400 </a:t>
                      </a:r>
                    </a:p>
                  </a:txBody>
                  <a:tcPr marL="0" marR="0" marT="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89541990"/>
                  </a:ext>
                </a:extLst>
              </a:tr>
              <a:tr h="180313">
                <a:tc>
                  <a:txBody>
                    <a:bodyPr/>
                    <a:lstStyle/>
                    <a:p>
                      <a:pPr algn="r" rtl="1" fontAlgn="b"/>
                      <a:r>
                        <a:rPr lang="he-IL" sz="1100" b="0" i="0" u="none" strike="noStrike">
                          <a:solidFill>
                            <a:srgbClr val="000000"/>
                          </a:solidFill>
                          <a:effectLst/>
                          <a:latin typeface="Arial" panose="020B0604020202020204" pitchFamily="34" charset="0"/>
                        </a:rPr>
                        <a:t>צלילים </a:t>
                      </a:r>
                    </a:p>
                  </a:txBody>
                  <a:tcPr marL="0" marR="0" marT="0" marB="0" anchor="b">
                    <a:lnL>
                      <a:noFill/>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b"/>
                      <a:r>
                        <a:rPr lang="he-IL" sz="1100" b="0" i="0" u="none" strike="noStrike">
                          <a:solidFill>
                            <a:srgbClr val="000000"/>
                          </a:solidFill>
                          <a:effectLst/>
                          <a:latin typeface="Arial" panose="020B0604020202020204" pitchFamily="34" charset="0"/>
                        </a:rPr>
                        <a:t>(2,639,000) </a:t>
                      </a:r>
                    </a:p>
                  </a:txBody>
                  <a:tcPr marL="0" marR="0" marT="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b"/>
                      <a:r>
                        <a:rPr lang="he-IL" sz="1100" b="0" i="0" u="none" strike="noStrike">
                          <a:solidFill>
                            <a:srgbClr val="000000"/>
                          </a:solidFill>
                          <a:effectLst/>
                          <a:latin typeface="Arial" panose="020B0604020202020204" pitchFamily="34" charset="0"/>
                        </a:rPr>
                        <a:t> 2,780,000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b"/>
                      <a:r>
                        <a:rPr lang="he-IL" sz="1100" b="0" i="0" u="none" strike="noStrike">
                          <a:solidFill>
                            <a:srgbClr val="000000"/>
                          </a:solidFill>
                          <a:effectLst/>
                          <a:latin typeface="Arial" panose="020B0604020202020204" pitchFamily="34" charset="0"/>
                        </a:rPr>
                        <a:t> 141,000 </a:t>
                      </a:r>
                    </a:p>
                  </a:txBody>
                  <a:tcPr marL="0" marR="0" marT="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6651638"/>
                  </a:ext>
                </a:extLst>
              </a:tr>
              <a:tr h="180313">
                <a:tc>
                  <a:txBody>
                    <a:bodyPr/>
                    <a:lstStyle/>
                    <a:p>
                      <a:pPr algn="r" rtl="1" fontAlgn="b"/>
                      <a:r>
                        <a:rPr lang="he-IL" sz="1100" b="0" i="0" u="none" strike="noStrike">
                          <a:solidFill>
                            <a:srgbClr val="000000"/>
                          </a:solidFill>
                          <a:effectLst/>
                          <a:latin typeface="Arial" panose="020B0604020202020204" pitchFamily="34" charset="0"/>
                        </a:rPr>
                        <a:t>נווה קסם </a:t>
                      </a:r>
                    </a:p>
                  </a:txBody>
                  <a:tcPr marL="0" marR="0" marT="0" marB="0" anchor="b">
                    <a:lnL>
                      <a:noFill/>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b"/>
                      <a:r>
                        <a:rPr lang="he-IL" sz="1100" b="0" i="0" u="none" strike="noStrike">
                          <a:solidFill>
                            <a:srgbClr val="000000"/>
                          </a:solidFill>
                          <a:effectLst/>
                          <a:latin typeface="Arial" panose="020B0604020202020204" pitchFamily="34" charset="0"/>
                        </a:rPr>
                        <a:t>(2,656,000) </a:t>
                      </a:r>
                    </a:p>
                  </a:txBody>
                  <a:tcPr marL="0" marR="0" marT="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b"/>
                      <a:r>
                        <a:rPr lang="he-IL" sz="1100" b="0" i="0" u="none" strike="noStrike">
                          <a:solidFill>
                            <a:srgbClr val="000000"/>
                          </a:solidFill>
                          <a:effectLst/>
                          <a:latin typeface="Arial" panose="020B0604020202020204" pitchFamily="34" charset="0"/>
                        </a:rPr>
                        <a:t> 2,783,000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b"/>
                      <a:r>
                        <a:rPr lang="he-IL" sz="1100" b="0" i="0" u="none" strike="noStrike">
                          <a:solidFill>
                            <a:srgbClr val="000000"/>
                          </a:solidFill>
                          <a:effectLst/>
                          <a:latin typeface="Arial" panose="020B0604020202020204" pitchFamily="34" charset="0"/>
                        </a:rPr>
                        <a:t> 127,000 </a:t>
                      </a:r>
                    </a:p>
                  </a:txBody>
                  <a:tcPr marL="0" marR="0" marT="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36978988"/>
                  </a:ext>
                </a:extLst>
              </a:tr>
              <a:tr h="180313">
                <a:tc>
                  <a:txBody>
                    <a:bodyPr/>
                    <a:lstStyle/>
                    <a:p>
                      <a:pPr algn="r" rtl="1" fontAlgn="b"/>
                      <a:r>
                        <a:rPr lang="he-IL" sz="1100" b="0" i="0" u="none" strike="noStrike">
                          <a:solidFill>
                            <a:srgbClr val="000000"/>
                          </a:solidFill>
                          <a:effectLst/>
                          <a:latin typeface="Arial" panose="020B0604020202020204" pitchFamily="34" charset="0"/>
                        </a:rPr>
                        <a:t>בן גוריון </a:t>
                      </a:r>
                    </a:p>
                  </a:txBody>
                  <a:tcPr marL="0" marR="0" marT="0" marB="0" anchor="b">
                    <a:lnL>
                      <a:noFill/>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b"/>
                      <a:r>
                        <a:rPr lang="he-IL" sz="1100" b="0" i="0" u="none" strike="noStrike">
                          <a:solidFill>
                            <a:srgbClr val="000000"/>
                          </a:solidFill>
                          <a:effectLst/>
                          <a:latin typeface="Arial" panose="020B0604020202020204" pitchFamily="34" charset="0"/>
                        </a:rPr>
                        <a:t>(909,597) </a:t>
                      </a:r>
                    </a:p>
                  </a:txBody>
                  <a:tcPr marL="0" marR="0" marT="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b"/>
                      <a:r>
                        <a:rPr lang="he-IL" sz="1100" b="0" i="0" u="none" strike="noStrike">
                          <a:solidFill>
                            <a:srgbClr val="000000"/>
                          </a:solidFill>
                          <a:effectLst/>
                          <a:latin typeface="Arial" panose="020B0604020202020204" pitchFamily="34" charset="0"/>
                        </a:rPr>
                        <a:t> 719,397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b"/>
                      <a:r>
                        <a:rPr lang="he-IL" sz="1100" b="0" i="0" u="none" strike="noStrike">
                          <a:solidFill>
                            <a:srgbClr val="000000"/>
                          </a:solidFill>
                          <a:effectLst/>
                          <a:latin typeface="Arial" panose="020B0604020202020204" pitchFamily="34" charset="0"/>
                        </a:rPr>
                        <a:t>(190,199) </a:t>
                      </a:r>
                    </a:p>
                  </a:txBody>
                  <a:tcPr marL="0" marR="0" marT="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50361764"/>
                  </a:ext>
                </a:extLst>
              </a:tr>
              <a:tr h="180313">
                <a:tc>
                  <a:txBody>
                    <a:bodyPr/>
                    <a:lstStyle/>
                    <a:p>
                      <a:pPr algn="r" rtl="1" fontAlgn="b"/>
                      <a:r>
                        <a:rPr lang="he-IL" sz="1100" b="0" i="0" u="none" strike="noStrike">
                          <a:solidFill>
                            <a:srgbClr val="000000"/>
                          </a:solidFill>
                          <a:effectLst/>
                          <a:latin typeface="Arial" panose="020B0604020202020204" pitchFamily="34" charset="0"/>
                        </a:rPr>
                        <a:t>גושן </a:t>
                      </a:r>
                    </a:p>
                  </a:txBody>
                  <a:tcPr marL="0" marR="0" marT="0" marB="0" anchor="b">
                    <a:lnL>
                      <a:noFill/>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b"/>
                      <a:r>
                        <a:rPr lang="he-IL" sz="1100" b="0" i="0" u="none" strike="noStrike">
                          <a:solidFill>
                            <a:srgbClr val="000000"/>
                          </a:solidFill>
                          <a:effectLst/>
                          <a:latin typeface="Arial" panose="020B0604020202020204" pitchFamily="34" charset="0"/>
                        </a:rPr>
                        <a:t>(787,495) </a:t>
                      </a:r>
                    </a:p>
                  </a:txBody>
                  <a:tcPr marL="0" marR="0" marT="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b"/>
                      <a:r>
                        <a:rPr lang="he-IL" sz="1100" b="0" i="0" u="none" strike="noStrike">
                          <a:solidFill>
                            <a:srgbClr val="000000"/>
                          </a:solidFill>
                          <a:effectLst/>
                          <a:latin typeface="Arial" panose="020B0604020202020204" pitchFamily="34" charset="0"/>
                        </a:rPr>
                        <a:t> 660,400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b"/>
                      <a:r>
                        <a:rPr lang="he-IL" sz="1100" b="0" i="0" u="none" strike="noStrike">
                          <a:solidFill>
                            <a:srgbClr val="000000"/>
                          </a:solidFill>
                          <a:effectLst/>
                          <a:latin typeface="Arial" panose="020B0604020202020204" pitchFamily="34" charset="0"/>
                        </a:rPr>
                        <a:t>(127,095) </a:t>
                      </a:r>
                    </a:p>
                  </a:txBody>
                  <a:tcPr marL="0" marR="0" marT="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32252160"/>
                  </a:ext>
                </a:extLst>
              </a:tr>
              <a:tr h="180313">
                <a:tc>
                  <a:txBody>
                    <a:bodyPr/>
                    <a:lstStyle/>
                    <a:p>
                      <a:pPr algn="r" rtl="1" fontAlgn="b"/>
                      <a:r>
                        <a:rPr lang="he-IL" sz="1100" b="0" i="0" u="none" strike="noStrike">
                          <a:solidFill>
                            <a:srgbClr val="000000"/>
                          </a:solidFill>
                          <a:effectLst/>
                          <a:latin typeface="Arial" panose="020B0604020202020204" pitchFamily="34" charset="0"/>
                        </a:rPr>
                        <a:t>ספורטלי </a:t>
                      </a:r>
                    </a:p>
                  </a:txBody>
                  <a:tcPr marL="0" marR="0" marT="0" marB="0" anchor="b">
                    <a:lnL>
                      <a:noFill/>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b"/>
                      <a:r>
                        <a:rPr lang="he-IL" sz="1100" b="0" i="0" u="none" strike="noStrike">
                          <a:solidFill>
                            <a:srgbClr val="000000"/>
                          </a:solidFill>
                          <a:effectLst/>
                          <a:latin typeface="Arial" panose="020B0604020202020204" pitchFamily="34" charset="0"/>
                        </a:rPr>
                        <a:t>(7,535,777) </a:t>
                      </a:r>
                    </a:p>
                  </a:txBody>
                  <a:tcPr marL="0" marR="0" marT="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b"/>
                      <a:r>
                        <a:rPr lang="he-IL" sz="1100" b="0" i="0" u="none" strike="noStrike">
                          <a:solidFill>
                            <a:srgbClr val="000000"/>
                          </a:solidFill>
                          <a:effectLst/>
                          <a:latin typeface="Arial" panose="020B0604020202020204" pitchFamily="34" charset="0"/>
                        </a:rPr>
                        <a:t> 9,035,000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b"/>
                      <a:r>
                        <a:rPr lang="he-IL" sz="1100" b="0" i="0" u="none" strike="noStrike">
                          <a:solidFill>
                            <a:srgbClr val="000000"/>
                          </a:solidFill>
                          <a:effectLst/>
                          <a:latin typeface="Arial" panose="020B0604020202020204" pitchFamily="34" charset="0"/>
                        </a:rPr>
                        <a:t> 1,499,223 </a:t>
                      </a:r>
                    </a:p>
                  </a:txBody>
                  <a:tcPr marL="0" marR="0" marT="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1147093"/>
                  </a:ext>
                </a:extLst>
              </a:tr>
              <a:tr h="180313">
                <a:tc>
                  <a:txBody>
                    <a:bodyPr/>
                    <a:lstStyle/>
                    <a:p>
                      <a:pPr algn="r" rtl="1" fontAlgn="b"/>
                      <a:r>
                        <a:rPr lang="he-IL" sz="1100" b="0" i="0" u="none" strike="noStrike">
                          <a:solidFill>
                            <a:srgbClr val="000000"/>
                          </a:solidFill>
                          <a:effectLst/>
                          <a:latin typeface="Arial" panose="020B0604020202020204" pitchFamily="34" charset="0"/>
                        </a:rPr>
                        <a:t>ספריה</a:t>
                      </a:r>
                    </a:p>
                  </a:txBody>
                  <a:tcPr marL="0" marR="0" marT="0" marB="0" anchor="b">
                    <a:lnL>
                      <a:noFill/>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b"/>
                      <a:r>
                        <a:rPr lang="he-IL" sz="1100" b="0" i="0" u="none" strike="noStrike">
                          <a:solidFill>
                            <a:srgbClr val="000000"/>
                          </a:solidFill>
                          <a:effectLst/>
                          <a:latin typeface="Arial" panose="020B0604020202020204" pitchFamily="34" charset="0"/>
                        </a:rPr>
                        <a:t>(1,300,003) </a:t>
                      </a:r>
                    </a:p>
                  </a:txBody>
                  <a:tcPr marL="0" marR="0" marT="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b"/>
                      <a:r>
                        <a:rPr lang="he-IL" sz="1100" b="0" i="0" u="none" strike="noStrike">
                          <a:solidFill>
                            <a:srgbClr val="000000"/>
                          </a:solidFill>
                          <a:effectLst/>
                          <a:latin typeface="Arial" panose="020B0604020202020204" pitchFamily="34" charset="0"/>
                        </a:rPr>
                        <a:t> 708,912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b"/>
                      <a:r>
                        <a:rPr lang="he-IL" sz="1100" b="0" i="0" u="none" strike="noStrike">
                          <a:solidFill>
                            <a:srgbClr val="000000"/>
                          </a:solidFill>
                          <a:effectLst/>
                          <a:latin typeface="Arial" panose="020B0604020202020204" pitchFamily="34" charset="0"/>
                        </a:rPr>
                        <a:t>(591,091) </a:t>
                      </a:r>
                    </a:p>
                  </a:txBody>
                  <a:tcPr marL="0" marR="0" marT="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38259153"/>
                  </a:ext>
                </a:extLst>
              </a:tr>
              <a:tr h="180313">
                <a:tc>
                  <a:txBody>
                    <a:bodyPr/>
                    <a:lstStyle/>
                    <a:p>
                      <a:pPr algn="r" rtl="1" fontAlgn="b"/>
                      <a:r>
                        <a:rPr lang="he-IL" sz="1100" b="0" i="0" u="none" strike="noStrike">
                          <a:solidFill>
                            <a:srgbClr val="000000"/>
                          </a:solidFill>
                          <a:effectLst/>
                          <a:latin typeface="Arial" panose="020B0604020202020204" pitchFamily="34" charset="0"/>
                        </a:rPr>
                        <a:t>אשכול פיס </a:t>
                      </a:r>
                    </a:p>
                  </a:txBody>
                  <a:tcPr marL="0" marR="0" marT="0" marB="0" anchor="b">
                    <a:lnL>
                      <a:noFill/>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b"/>
                      <a:r>
                        <a:rPr lang="he-IL" sz="1100" b="0" i="0" u="none" strike="noStrike">
                          <a:solidFill>
                            <a:srgbClr val="000000"/>
                          </a:solidFill>
                          <a:effectLst/>
                          <a:latin typeface="Arial" panose="020B0604020202020204" pitchFamily="34" charset="0"/>
                        </a:rPr>
                        <a:t>(872,377) </a:t>
                      </a:r>
                    </a:p>
                  </a:txBody>
                  <a:tcPr marL="0" marR="0" marT="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b"/>
                      <a:r>
                        <a:rPr lang="he-IL" sz="1100" b="0" i="0" u="none" strike="noStrike">
                          <a:solidFill>
                            <a:srgbClr val="000000"/>
                          </a:solidFill>
                          <a:effectLst/>
                          <a:latin typeface="Arial" panose="020B0604020202020204" pitchFamily="34" charset="0"/>
                        </a:rPr>
                        <a:t> 737,029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b"/>
                      <a:r>
                        <a:rPr lang="he-IL" sz="1100" b="0" i="0" u="none" strike="noStrike">
                          <a:solidFill>
                            <a:srgbClr val="000000"/>
                          </a:solidFill>
                          <a:effectLst/>
                          <a:latin typeface="Arial" panose="020B0604020202020204" pitchFamily="34" charset="0"/>
                        </a:rPr>
                        <a:t>(135,348) </a:t>
                      </a:r>
                    </a:p>
                  </a:txBody>
                  <a:tcPr marL="0" marR="0" marT="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04353972"/>
                  </a:ext>
                </a:extLst>
              </a:tr>
              <a:tr h="180313">
                <a:tc>
                  <a:txBody>
                    <a:bodyPr/>
                    <a:lstStyle/>
                    <a:p>
                      <a:pPr algn="r" rtl="1" fontAlgn="b"/>
                      <a:r>
                        <a:rPr lang="he-IL" sz="1100" b="0" i="0" u="none" strike="noStrike">
                          <a:solidFill>
                            <a:srgbClr val="000000"/>
                          </a:solidFill>
                          <a:effectLst/>
                          <a:latin typeface="Arial" panose="020B0604020202020204" pitchFamily="34" charset="0"/>
                        </a:rPr>
                        <a:t>חי פארק</a:t>
                      </a:r>
                    </a:p>
                  </a:txBody>
                  <a:tcPr marL="0" marR="0" marT="0" marB="0" anchor="b">
                    <a:lnL>
                      <a:noFill/>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b"/>
                      <a:r>
                        <a:rPr lang="he-IL" sz="1100" b="0" i="0" u="none" strike="noStrike">
                          <a:solidFill>
                            <a:srgbClr val="000000"/>
                          </a:solidFill>
                          <a:effectLst/>
                          <a:latin typeface="Arial" panose="020B0604020202020204" pitchFamily="34" charset="0"/>
                        </a:rPr>
                        <a:t>(13,605,600) </a:t>
                      </a:r>
                    </a:p>
                  </a:txBody>
                  <a:tcPr marL="0" marR="0" marT="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b"/>
                      <a:r>
                        <a:rPr lang="he-IL" sz="1100" b="0" i="0" u="none" strike="noStrike">
                          <a:solidFill>
                            <a:srgbClr val="000000"/>
                          </a:solidFill>
                          <a:effectLst/>
                          <a:latin typeface="Arial" panose="020B0604020202020204" pitchFamily="34" charset="0"/>
                        </a:rPr>
                        <a:t> 13,645,000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b"/>
                      <a:r>
                        <a:rPr lang="he-IL" sz="1100" b="0" i="0" u="none" strike="noStrike">
                          <a:solidFill>
                            <a:srgbClr val="000000"/>
                          </a:solidFill>
                          <a:effectLst/>
                          <a:latin typeface="Arial" panose="020B0604020202020204" pitchFamily="34" charset="0"/>
                        </a:rPr>
                        <a:t> 39,400 </a:t>
                      </a:r>
                    </a:p>
                  </a:txBody>
                  <a:tcPr marL="0" marR="0" marT="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4155784"/>
                  </a:ext>
                </a:extLst>
              </a:tr>
              <a:tr h="180313">
                <a:tc>
                  <a:txBody>
                    <a:bodyPr/>
                    <a:lstStyle/>
                    <a:p>
                      <a:pPr algn="r" rtl="1" fontAlgn="b"/>
                      <a:r>
                        <a:rPr lang="he-IL" sz="1100" b="0" i="0" u="none" strike="noStrike">
                          <a:solidFill>
                            <a:srgbClr val="000000"/>
                          </a:solidFill>
                          <a:effectLst/>
                          <a:latin typeface="Arial" panose="020B0604020202020204" pitchFamily="34" charset="0"/>
                        </a:rPr>
                        <a:t>מרכז תרבות פיס לאומניות</a:t>
                      </a:r>
                    </a:p>
                  </a:txBody>
                  <a:tcPr marL="0" marR="0" marT="0" marB="0" anchor="b">
                    <a:lnL>
                      <a:noFill/>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b"/>
                      <a:r>
                        <a:rPr lang="he-IL" sz="1100" b="0" i="0" u="none" strike="noStrike">
                          <a:solidFill>
                            <a:srgbClr val="000000"/>
                          </a:solidFill>
                          <a:effectLst/>
                          <a:latin typeface="Arial" panose="020B0604020202020204" pitchFamily="34" charset="0"/>
                        </a:rPr>
                        <a:t>(583,020) </a:t>
                      </a:r>
                    </a:p>
                  </a:txBody>
                  <a:tcPr marL="0" marR="0" marT="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b"/>
                      <a:r>
                        <a:rPr lang="he-IL" sz="1100" b="0" i="0" u="none" strike="noStrike">
                          <a:solidFill>
                            <a:srgbClr val="000000"/>
                          </a:solidFill>
                          <a:effectLst/>
                          <a:latin typeface="Arial" panose="020B0604020202020204" pitchFamily="34" charset="0"/>
                        </a:rPr>
                        <a:t> 617,744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b"/>
                      <a:r>
                        <a:rPr lang="he-IL" sz="1100" b="0" i="0" u="none" strike="noStrike">
                          <a:solidFill>
                            <a:srgbClr val="000000"/>
                          </a:solidFill>
                          <a:effectLst/>
                          <a:latin typeface="Arial" panose="020B0604020202020204" pitchFamily="34" charset="0"/>
                        </a:rPr>
                        <a:t> 34,724 </a:t>
                      </a:r>
                    </a:p>
                  </a:txBody>
                  <a:tcPr marL="0" marR="0" marT="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03424844"/>
                  </a:ext>
                </a:extLst>
              </a:tr>
              <a:tr h="180313">
                <a:tc>
                  <a:txBody>
                    <a:bodyPr/>
                    <a:lstStyle/>
                    <a:p>
                      <a:pPr algn="r" rtl="1" fontAlgn="b"/>
                      <a:r>
                        <a:rPr lang="he-IL" sz="1100" b="0" i="0" u="none" strike="noStrike">
                          <a:solidFill>
                            <a:srgbClr val="000000"/>
                          </a:solidFill>
                          <a:effectLst/>
                          <a:latin typeface="Arial" panose="020B0604020202020204" pitchFamily="34" charset="0"/>
                        </a:rPr>
                        <a:t>עופרים</a:t>
                      </a:r>
                    </a:p>
                  </a:txBody>
                  <a:tcPr marL="0" marR="0" marT="0" marB="0" anchor="b">
                    <a:lnL>
                      <a:noFill/>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b"/>
                      <a:r>
                        <a:rPr lang="he-IL" sz="1100" b="0" i="0" u="none" strike="noStrike">
                          <a:solidFill>
                            <a:srgbClr val="000000"/>
                          </a:solidFill>
                          <a:effectLst/>
                          <a:latin typeface="Arial" panose="020B0604020202020204" pitchFamily="34" charset="0"/>
                        </a:rPr>
                        <a:t>(526,109) </a:t>
                      </a:r>
                    </a:p>
                  </a:txBody>
                  <a:tcPr marL="0" marR="0" marT="0" marB="0" anchor="b">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b"/>
                      <a:r>
                        <a:rPr lang="he-IL" sz="1100" b="0" i="0" u="none" strike="noStrike">
                          <a:solidFill>
                            <a:srgbClr val="000000"/>
                          </a:solidFill>
                          <a:effectLst/>
                          <a:latin typeface="Arial" panose="020B0604020202020204" pitchFamily="34" charset="0"/>
                        </a:rPr>
                        <a:t> 574,000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b"/>
                      <a:r>
                        <a:rPr lang="he-IL" sz="1100" b="0" i="0" u="none" strike="noStrike">
                          <a:solidFill>
                            <a:srgbClr val="000000"/>
                          </a:solidFill>
                          <a:effectLst/>
                          <a:latin typeface="Arial" panose="020B0604020202020204" pitchFamily="34" charset="0"/>
                        </a:rPr>
                        <a:t> 47,891 </a:t>
                      </a:r>
                    </a:p>
                  </a:txBody>
                  <a:tcPr marL="0" marR="0" marT="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7062491"/>
                  </a:ext>
                </a:extLst>
              </a:tr>
              <a:tr h="199294">
                <a:tc>
                  <a:txBody>
                    <a:bodyPr/>
                    <a:lstStyle/>
                    <a:p>
                      <a:pPr algn="r" rtl="1" fontAlgn="b"/>
                      <a:r>
                        <a:rPr lang="he-IL" sz="1100" b="1" i="0" u="none" strike="noStrike">
                          <a:solidFill>
                            <a:srgbClr val="000000"/>
                          </a:solidFill>
                          <a:effectLst/>
                          <a:latin typeface="Arial" panose="020B0604020202020204" pitchFamily="34" charset="0"/>
                        </a:rPr>
                        <a:t>סה"כ</a:t>
                      </a:r>
                    </a:p>
                  </a:txBody>
                  <a:tcPr marL="0" marR="0" marT="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6DCE4"/>
                    </a:solidFill>
                  </a:tcPr>
                </a:tc>
                <a:tc>
                  <a:txBody>
                    <a:bodyPr/>
                    <a:lstStyle/>
                    <a:p>
                      <a:pPr algn="r" rtl="0" fontAlgn="b"/>
                      <a:r>
                        <a:rPr lang="he-IL" sz="1100" b="1" i="0" u="none" strike="noStrike">
                          <a:solidFill>
                            <a:srgbClr val="000000"/>
                          </a:solidFill>
                          <a:effectLst/>
                          <a:latin typeface="Arial" panose="020B0604020202020204" pitchFamily="34" charset="0"/>
                        </a:rPr>
                        <a:t>(64,974,635)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6DCE4"/>
                    </a:solidFill>
                  </a:tcPr>
                </a:tc>
                <a:tc>
                  <a:txBody>
                    <a:bodyPr/>
                    <a:lstStyle/>
                    <a:p>
                      <a:pPr algn="r" rtl="0" fontAlgn="b"/>
                      <a:r>
                        <a:rPr lang="he-IL" sz="1100" b="1" i="0" u="none" strike="noStrike" dirty="0">
                          <a:solidFill>
                            <a:srgbClr val="000000"/>
                          </a:solidFill>
                          <a:effectLst/>
                          <a:latin typeface="Arial" panose="020B0604020202020204" pitchFamily="34" charset="0"/>
                        </a:rPr>
                        <a:t> 64,595,983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6DCE4"/>
                    </a:solidFill>
                  </a:tcPr>
                </a:tc>
                <a:tc>
                  <a:txBody>
                    <a:bodyPr/>
                    <a:lstStyle/>
                    <a:p>
                      <a:pPr algn="r" rtl="0" fontAlgn="b"/>
                      <a:r>
                        <a:rPr lang="he-IL" sz="1100" b="1" i="0" u="none" strike="noStrike" dirty="0">
                          <a:solidFill>
                            <a:srgbClr val="000000"/>
                          </a:solidFill>
                          <a:effectLst/>
                          <a:latin typeface="Arial" panose="020B0604020202020204" pitchFamily="34" charset="0"/>
                        </a:rPr>
                        <a:t>(378,652) </a:t>
                      </a:r>
                    </a:p>
                  </a:txBody>
                  <a:tcPr marL="0" marR="0" marT="0" marB="0" anchor="b">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6DCE4"/>
                    </a:solidFill>
                  </a:tcPr>
                </a:tc>
                <a:extLst>
                  <a:ext uri="{0D108BD9-81ED-4DB2-BD59-A6C34878D82A}">
                    <a16:rowId xmlns:a16="http://schemas.microsoft.com/office/drawing/2014/main" val="3071899267"/>
                  </a:ext>
                </a:extLst>
              </a:tr>
            </a:tbl>
          </a:graphicData>
        </a:graphic>
      </p:graphicFrame>
      <p:graphicFrame>
        <p:nvGraphicFramePr>
          <p:cNvPr id="3" name="תרשים 2">
            <a:extLst>
              <a:ext uri="{FF2B5EF4-FFF2-40B4-BE49-F238E27FC236}">
                <a16:creationId xmlns:a16="http://schemas.microsoft.com/office/drawing/2014/main" id="{2BB64D62-DBDC-64A8-CD0C-D973C6225D91}"/>
              </a:ext>
            </a:extLst>
          </p:cNvPr>
          <p:cNvGraphicFramePr>
            <a:graphicFrameLocks/>
          </p:cNvGraphicFramePr>
          <p:nvPr>
            <p:extLst>
              <p:ext uri="{D42A27DB-BD31-4B8C-83A1-F6EECF244321}">
                <p14:modId xmlns:p14="http://schemas.microsoft.com/office/powerpoint/2010/main" val="1479074623"/>
              </p:ext>
            </p:extLst>
          </p:nvPr>
        </p:nvGraphicFramePr>
        <p:xfrm>
          <a:off x="59564" y="2590860"/>
          <a:ext cx="6721964" cy="426714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8225934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ציין מיקום של מספר שקופית 3">
            <a:extLst>
              <a:ext uri="{FF2B5EF4-FFF2-40B4-BE49-F238E27FC236}">
                <a16:creationId xmlns:a16="http://schemas.microsoft.com/office/drawing/2014/main" id="{C4BA7EF9-F5DD-4981-F54C-411DDCB4C744}"/>
              </a:ext>
            </a:extLst>
          </p:cNvPr>
          <p:cNvSpPr>
            <a:spLocks noGrp="1"/>
          </p:cNvSpPr>
          <p:nvPr>
            <p:ph type="sldNum" sz="quarter" idx="12"/>
          </p:nvPr>
        </p:nvSpPr>
        <p:spPr>
          <a:xfrm>
            <a:off x="0" y="6492875"/>
            <a:ext cx="2743200" cy="365125"/>
          </a:xfrm>
        </p:spPr>
        <p:txBody>
          <a:bodyPr/>
          <a:lstStyle/>
          <a:p>
            <a:fld id="{6506E92E-0720-45C4-BB03-8D91C175AD6B}" type="slidenum">
              <a:rPr lang="he-IL" smtClean="0">
                <a:solidFill>
                  <a:schemeClr val="tx1"/>
                </a:solidFill>
              </a:rPr>
              <a:t>8</a:t>
            </a:fld>
            <a:endParaRPr lang="he-IL" dirty="0">
              <a:solidFill>
                <a:schemeClr val="tx1"/>
              </a:solidFill>
            </a:endParaRPr>
          </a:p>
        </p:txBody>
      </p:sp>
      <p:sp>
        <p:nvSpPr>
          <p:cNvPr id="5" name="תיבת טקסט 4">
            <a:extLst>
              <a:ext uri="{FF2B5EF4-FFF2-40B4-BE49-F238E27FC236}">
                <a16:creationId xmlns:a16="http://schemas.microsoft.com/office/drawing/2014/main" id="{1E0EB183-39DB-FC55-7E10-CF169AB4B8A2}"/>
              </a:ext>
            </a:extLst>
          </p:cNvPr>
          <p:cNvSpPr txBox="1"/>
          <p:nvPr/>
        </p:nvSpPr>
        <p:spPr>
          <a:xfrm rot="5400000">
            <a:off x="8374655" y="3044280"/>
            <a:ext cx="6858001" cy="769441"/>
          </a:xfrm>
          <a:prstGeom prst="rect">
            <a:avLst/>
          </a:prstGeom>
          <a:solidFill>
            <a:srgbClr val="00B050"/>
          </a:solidFill>
        </p:spPr>
        <p:txBody>
          <a:bodyPr wrap="square" rtlCol="1">
            <a:spAutoFit/>
          </a:bodyPr>
          <a:lstStyle/>
          <a:p>
            <a:pPr algn="ctr"/>
            <a:r>
              <a:rPr lang="he-IL" sz="4400" b="1" spc="100" dirty="0">
                <a:solidFill>
                  <a:schemeClr val="bg1"/>
                </a:solidFill>
              </a:rPr>
              <a:t>2025</a:t>
            </a:r>
          </a:p>
        </p:txBody>
      </p:sp>
      <p:sp>
        <p:nvSpPr>
          <p:cNvPr id="9" name="תיבת טקסט 8">
            <a:extLst>
              <a:ext uri="{FF2B5EF4-FFF2-40B4-BE49-F238E27FC236}">
                <a16:creationId xmlns:a16="http://schemas.microsoft.com/office/drawing/2014/main" id="{1D1F0868-D030-0858-2CDD-88F75B5E5348}"/>
              </a:ext>
            </a:extLst>
          </p:cNvPr>
          <p:cNvSpPr txBox="1"/>
          <p:nvPr/>
        </p:nvSpPr>
        <p:spPr>
          <a:xfrm>
            <a:off x="6091050" y="422489"/>
            <a:ext cx="4620176" cy="584775"/>
          </a:xfrm>
          <a:prstGeom prst="rect">
            <a:avLst/>
          </a:prstGeom>
          <a:noFill/>
        </p:spPr>
        <p:txBody>
          <a:bodyPr wrap="none" rtlCol="1">
            <a:spAutoFit/>
          </a:bodyPr>
          <a:lstStyle/>
          <a:p>
            <a:r>
              <a:rPr lang="he-IL" sz="3200" b="1" dirty="0">
                <a:solidFill>
                  <a:srgbClr val="0070C0"/>
                </a:solidFill>
              </a:rPr>
              <a:t>התפתחות הכנסות (</a:t>
            </a:r>
            <a:r>
              <a:rPr lang="he-IL" sz="3200" b="1" dirty="0" err="1">
                <a:solidFill>
                  <a:srgbClr val="0070C0"/>
                </a:solidFill>
              </a:rPr>
              <a:t>אש"ח</a:t>
            </a:r>
            <a:r>
              <a:rPr lang="he-IL" sz="3200" b="1" dirty="0">
                <a:solidFill>
                  <a:srgbClr val="0070C0"/>
                </a:solidFill>
              </a:rPr>
              <a:t>)</a:t>
            </a:r>
          </a:p>
        </p:txBody>
      </p:sp>
      <p:pic>
        <p:nvPicPr>
          <p:cNvPr id="11" name="תמונה 10">
            <a:extLst>
              <a:ext uri="{FF2B5EF4-FFF2-40B4-BE49-F238E27FC236}">
                <a16:creationId xmlns:a16="http://schemas.microsoft.com/office/drawing/2014/main" id="{51F5B426-8DD3-4D46-DAC7-874E63C0A7CE}"/>
              </a:ext>
            </a:extLst>
          </p:cNvPr>
          <p:cNvPicPr>
            <a:picLocks noChangeAspect="1"/>
          </p:cNvPicPr>
          <p:nvPr/>
        </p:nvPicPr>
        <p:blipFill>
          <a:blip r:embed="rId2"/>
          <a:stretch>
            <a:fillRect/>
          </a:stretch>
        </p:blipFill>
        <p:spPr>
          <a:xfrm>
            <a:off x="0" y="0"/>
            <a:ext cx="1579216" cy="1556816"/>
          </a:xfrm>
          <a:prstGeom prst="rect">
            <a:avLst/>
          </a:prstGeom>
        </p:spPr>
      </p:pic>
      <p:graphicFrame>
        <p:nvGraphicFramePr>
          <p:cNvPr id="6" name="טבלה 5">
            <a:extLst>
              <a:ext uri="{FF2B5EF4-FFF2-40B4-BE49-F238E27FC236}">
                <a16:creationId xmlns:a16="http://schemas.microsoft.com/office/drawing/2014/main" id="{DB239294-00CE-521E-5EE6-192CCE01ED5D}"/>
              </a:ext>
            </a:extLst>
          </p:cNvPr>
          <p:cNvGraphicFramePr>
            <a:graphicFrameLocks noGrp="1"/>
          </p:cNvGraphicFramePr>
          <p:nvPr>
            <p:extLst>
              <p:ext uri="{D42A27DB-BD31-4B8C-83A1-F6EECF244321}">
                <p14:modId xmlns:p14="http://schemas.microsoft.com/office/powerpoint/2010/main" val="2731319804"/>
              </p:ext>
            </p:extLst>
          </p:nvPr>
        </p:nvGraphicFramePr>
        <p:xfrm>
          <a:off x="4553526" y="2770908"/>
          <a:ext cx="6511553" cy="877455"/>
        </p:xfrm>
        <a:graphic>
          <a:graphicData uri="http://schemas.openxmlformats.org/drawingml/2006/table">
            <a:tbl>
              <a:tblPr rtl="1"/>
              <a:tblGrid>
                <a:gridCol w="5312057">
                  <a:extLst>
                    <a:ext uri="{9D8B030D-6E8A-4147-A177-3AD203B41FA5}">
                      <a16:colId xmlns:a16="http://schemas.microsoft.com/office/drawing/2014/main" val="446680936"/>
                    </a:ext>
                  </a:extLst>
                </a:gridCol>
                <a:gridCol w="1199496">
                  <a:extLst>
                    <a:ext uri="{9D8B030D-6E8A-4147-A177-3AD203B41FA5}">
                      <a16:colId xmlns:a16="http://schemas.microsoft.com/office/drawing/2014/main" val="626136283"/>
                    </a:ext>
                  </a:extLst>
                </a:gridCol>
              </a:tblGrid>
              <a:tr h="438727">
                <a:tc gridSpan="2">
                  <a:txBody>
                    <a:bodyPr/>
                    <a:lstStyle/>
                    <a:p>
                      <a:pPr algn="r" rtl="1" fontAlgn="b"/>
                      <a:r>
                        <a:rPr lang="he-IL" sz="1100" b="0" i="0" u="none" strike="noStrike" dirty="0">
                          <a:solidFill>
                            <a:srgbClr val="000000"/>
                          </a:solidFill>
                          <a:effectLst/>
                          <a:latin typeface="Arial" panose="020B0604020202020204" pitchFamily="34" charset="0"/>
                        </a:rPr>
                        <a:t>הירידה בשנת 2024 בהכנסות ממשתתפים מול שנת 2023 נובעת בחלקה בהשפעת מתיחות ביטחונית החל מאוגוסט והפסקת פעילות בגין "חיצי צפון" (כ- 3 מש"ח)</a:t>
                      </a:r>
                    </a:p>
                  </a:txBody>
                  <a:tcPr marL="0" marR="0" marT="0" marB="0" anchor="b">
                    <a:lnL>
                      <a:noFill/>
                    </a:lnL>
                    <a:lnT>
                      <a:noFill/>
                    </a:lnT>
                    <a:lnB>
                      <a:noFill/>
                    </a:lnB>
                    <a:noFill/>
                  </a:tcPr>
                </a:tc>
                <a:tc hMerge="1">
                  <a:txBody>
                    <a:bodyPr/>
                    <a:lstStyle/>
                    <a:p>
                      <a:pPr rtl="1"/>
                      <a:endParaRPr lang="he-IL"/>
                    </a:p>
                  </a:txBody>
                  <a:tcPr/>
                </a:tc>
                <a:extLst>
                  <a:ext uri="{0D108BD9-81ED-4DB2-BD59-A6C34878D82A}">
                    <a16:rowId xmlns:a16="http://schemas.microsoft.com/office/drawing/2014/main" val="1575202261"/>
                  </a:ext>
                </a:extLst>
              </a:tr>
              <a:tr h="219364">
                <a:tc>
                  <a:txBody>
                    <a:bodyPr/>
                    <a:lstStyle/>
                    <a:p>
                      <a:pPr algn="r" rtl="1" fontAlgn="b"/>
                      <a:r>
                        <a:rPr lang="he-IL" sz="1100" b="0" i="0" u="none" strike="noStrike">
                          <a:solidFill>
                            <a:srgbClr val="000000"/>
                          </a:solidFill>
                          <a:effectLst/>
                          <a:latin typeface="Arial" panose="020B0604020202020204" pitchFamily="34" charset="0"/>
                        </a:rPr>
                        <a:t>ובחלקה מהשפעת קיטון הצהרונים (חודשים ספט'-דצמבר) כ- 1.2 מש"ח</a:t>
                      </a:r>
                    </a:p>
                  </a:txBody>
                  <a:tcPr marL="0" marR="0" marT="0" marB="0" anchor="b">
                    <a:lnL>
                      <a:noFill/>
                    </a:lnL>
                    <a:lnR>
                      <a:noFill/>
                    </a:lnR>
                    <a:lnT>
                      <a:noFill/>
                    </a:lnT>
                    <a:lnB>
                      <a:noFill/>
                    </a:lnB>
                    <a:noFill/>
                  </a:tcPr>
                </a:tc>
                <a:tc>
                  <a:txBody>
                    <a:bodyPr/>
                    <a:lstStyle/>
                    <a:p>
                      <a:pPr algn="l" rtl="0" fontAlgn="b"/>
                      <a:endParaRPr lang="he-IL" sz="1100" b="0" i="0" u="none" strike="noStrike" dirty="0">
                        <a:solidFill>
                          <a:srgbClr val="000000"/>
                        </a:solidFill>
                        <a:effectLst/>
                        <a:latin typeface="Arial" panose="020B0604020202020204" pitchFamily="34" charset="0"/>
                      </a:endParaRPr>
                    </a:p>
                  </a:txBody>
                  <a:tcPr marL="0" marR="0" marT="0" marB="0" anchor="b">
                    <a:lnL>
                      <a:noFill/>
                    </a:lnL>
                    <a:lnR>
                      <a:noFill/>
                    </a:lnR>
                    <a:lnT>
                      <a:noFill/>
                    </a:lnT>
                    <a:lnB>
                      <a:noFill/>
                    </a:lnB>
                    <a:noFill/>
                  </a:tcPr>
                </a:tc>
                <a:extLst>
                  <a:ext uri="{0D108BD9-81ED-4DB2-BD59-A6C34878D82A}">
                    <a16:rowId xmlns:a16="http://schemas.microsoft.com/office/drawing/2014/main" val="3323634477"/>
                  </a:ext>
                </a:extLst>
              </a:tr>
              <a:tr h="219364">
                <a:tc gridSpan="2">
                  <a:txBody>
                    <a:bodyPr/>
                    <a:lstStyle/>
                    <a:p>
                      <a:pPr algn="r" rtl="1" fontAlgn="b"/>
                      <a:r>
                        <a:rPr lang="he-IL" sz="1100" b="0" i="0" u="none" strike="noStrike" dirty="0">
                          <a:solidFill>
                            <a:srgbClr val="000000"/>
                          </a:solidFill>
                          <a:effectLst/>
                          <a:latin typeface="Arial" panose="020B0604020202020204" pitchFamily="34" charset="0"/>
                        </a:rPr>
                        <a:t>הירידה בשנת 2025 בהכנסות ממשתתפים מול 2023 נובעת מקיטון היקף צהרונים (15), כ- 3.7 מש"ח</a:t>
                      </a:r>
                    </a:p>
                  </a:txBody>
                  <a:tcPr marL="0" marR="0" marT="0" marB="0" anchor="b">
                    <a:lnL>
                      <a:noFill/>
                    </a:lnL>
                    <a:lnT>
                      <a:noFill/>
                    </a:lnT>
                    <a:lnB>
                      <a:noFill/>
                    </a:lnB>
                    <a:noFill/>
                  </a:tcPr>
                </a:tc>
                <a:tc hMerge="1">
                  <a:txBody>
                    <a:bodyPr/>
                    <a:lstStyle/>
                    <a:p>
                      <a:pPr rtl="1"/>
                      <a:endParaRPr lang="he-IL"/>
                    </a:p>
                  </a:txBody>
                  <a:tcPr/>
                </a:tc>
                <a:extLst>
                  <a:ext uri="{0D108BD9-81ED-4DB2-BD59-A6C34878D82A}">
                    <a16:rowId xmlns:a16="http://schemas.microsoft.com/office/drawing/2014/main" val="3472298129"/>
                  </a:ext>
                </a:extLst>
              </a:tr>
            </a:tbl>
          </a:graphicData>
        </a:graphic>
      </p:graphicFrame>
      <p:graphicFrame>
        <p:nvGraphicFramePr>
          <p:cNvPr id="3" name="טבלה 2">
            <a:extLst>
              <a:ext uri="{FF2B5EF4-FFF2-40B4-BE49-F238E27FC236}">
                <a16:creationId xmlns:a16="http://schemas.microsoft.com/office/drawing/2014/main" id="{50001FEA-1A85-9153-A42C-FAFDC7813F8E}"/>
              </a:ext>
            </a:extLst>
          </p:cNvPr>
          <p:cNvGraphicFramePr>
            <a:graphicFrameLocks noGrp="1"/>
          </p:cNvGraphicFramePr>
          <p:nvPr>
            <p:extLst>
              <p:ext uri="{D42A27DB-BD31-4B8C-83A1-F6EECF244321}">
                <p14:modId xmlns:p14="http://schemas.microsoft.com/office/powerpoint/2010/main" val="2632725244"/>
              </p:ext>
            </p:extLst>
          </p:nvPr>
        </p:nvGraphicFramePr>
        <p:xfrm>
          <a:off x="3787980" y="1155661"/>
          <a:ext cx="7277099" cy="1466850"/>
        </p:xfrm>
        <a:graphic>
          <a:graphicData uri="http://schemas.openxmlformats.org/drawingml/2006/table">
            <a:tbl>
              <a:tblPr rtl="1"/>
              <a:tblGrid>
                <a:gridCol w="2275482">
                  <a:extLst>
                    <a:ext uri="{9D8B030D-6E8A-4147-A177-3AD203B41FA5}">
                      <a16:colId xmlns:a16="http://schemas.microsoft.com/office/drawing/2014/main" val="119966354"/>
                    </a:ext>
                  </a:extLst>
                </a:gridCol>
                <a:gridCol w="1079029">
                  <a:extLst>
                    <a:ext uri="{9D8B030D-6E8A-4147-A177-3AD203B41FA5}">
                      <a16:colId xmlns:a16="http://schemas.microsoft.com/office/drawing/2014/main" val="3776224250"/>
                    </a:ext>
                  </a:extLst>
                </a:gridCol>
                <a:gridCol w="1079029">
                  <a:extLst>
                    <a:ext uri="{9D8B030D-6E8A-4147-A177-3AD203B41FA5}">
                      <a16:colId xmlns:a16="http://schemas.microsoft.com/office/drawing/2014/main" val="893236393"/>
                    </a:ext>
                  </a:extLst>
                </a:gridCol>
                <a:gridCol w="1002862">
                  <a:extLst>
                    <a:ext uri="{9D8B030D-6E8A-4147-A177-3AD203B41FA5}">
                      <a16:colId xmlns:a16="http://schemas.microsoft.com/office/drawing/2014/main" val="1791159248"/>
                    </a:ext>
                  </a:extLst>
                </a:gridCol>
                <a:gridCol w="1028251">
                  <a:extLst>
                    <a:ext uri="{9D8B030D-6E8A-4147-A177-3AD203B41FA5}">
                      <a16:colId xmlns:a16="http://schemas.microsoft.com/office/drawing/2014/main" val="2632663225"/>
                    </a:ext>
                  </a:extLst>
                </a:gridCol>
                <a:gridCol w="812446">
                  <a:extLst>
                    <a:ext uri="{9D8B030D-6E8A-4147-A177-3AD203B41FA5}">
                      <a16:colId xmlns:a16="http://schemas.microsoft.com/office/drawing/2014/main" val="1645366315"/>
                    </a:ext>
                  </a:extLst>
                </a:gridCol>
              </a:tblGrid>
              <a:tr h="180975">
                <a:tc>
                  <a:txBody>
                    <a:bodyPr/>
                    <a:lstStyle/>
                    <a:p>
                      <a:pPr algn="ctr" rtl="1" fontAlgn="b"/>
                      <a:r>
                        <a:rPr lang="he-IL" sz="1100" b="0" i="0" u="none" strike="noStrike" dirty="0">
                          <a:solidFill>
                            <a:srgbClr val="000000"/>
                          </a:solidFill>
                          <a:effectLst/>
                          <a:latin typeface="Arial" panose="020B0604020202020204" pitchFamily="34" charset="0"/>
                        </a:rPr>
                        <a:t>שנה</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ctr" rtl="1" fontAlgn="b"/>
                      <a:r>
                        <a:rPr lang="he-IL" sz="1100" b="0" i="0" u="none" strike="noStrike" dirty="0">
                          <a:solidFill>
                            <a:srgbClr val="000000"/>
                          </a:solidFill>
                          <a:effectLst/>
                          <a:latin typeface="Arial" panose="020B0604020202020204" pitchFamily="34" charset="0"/>
                        </a:rPr>
                        <a:t>משתתפים</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ctr" rtl="1" fontAlgn="b"/>
                      <a:r>
                        <a:rPr lang="he-IL" sz="1100" b="0" i="0" u="none" strike="noStrike">
                          <a:solidFill>
                            <a:srgbClr val="000000"/>
                          </a:solidFill>
                          <a:effectLst/>
                          <a:latin typeface="Arial" panose="020B0604020202020204" pitchFamily="34" charset="0"/>
                        </a:rPr>
                        <a:t>רשות מקומית</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ctr" rtl="1" fontAlgn="b"/>
                      <a:r>
                        <a:rPr lang="he-IL" sz="1100" b="0" i="0" u="none" strike="noStrike">
                          <a:solidFill>
                            <a:srgbClr val="000000"/>
                          </a:solidFill>
                          <a:effectLst/>
                          <a:latin typeface="Arial" panose="020B0604020202020204" pitchFamily="34" charset="0"/>
                        </a:rPr>
                        <a:t>אחרים</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ctr" rtl="1" fontAlgn="b"/>
                      <a:r>
                        <a:rPr lang="he-IL" sz="1100" b="0" i="0" u="none" strike="noStrike">
                          <a:solidFill>
                            <a:srgbClr val="000000"/>
                          </a:solidFill>
                          <a:effectLst/>
                          <a:latin typeface="Arial" panose="020B0604020202020204" pitchFamily="34" charset="0"/>
                        </a:rPr>
                        <a:t>סה"כ</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l" rtl="0" fontAlgn="b"/>
                      <a:endParaRPr lang="he-IL" sz="1100" b="0" i="0" u="none" strike="noStrike">
                        <a:solidFill>
                          <a:srgbClr val="000000"/>
                        </a:solidFill>
                        <a:effectLst/>
                        <a:latin typeface="Arial" panose="020B0604020202020204" pitchFamily="34" charset="0"/>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2691274104"/>
                  </a:ext>
                </a:extLst>
              </a:tr>
              <a:tr h="180975">
                <a:tc>
                  <a:txBody>
                    <a:bodyPr/>
                    <a:lstStyle/>
                    <a:p>
                      <a:pPr algn="ctr" rtl="0" fontAlgn="b"/>
                      <a:r>
                        <a:rPr lang="he-IL" sz="1100" b="0" i="0" u="none" strike="noStrike" dirty="0">
                          <a:solidFill>
                            <a:srgbClr val="000000"/>
                          </a:solidFill>
                          <a:effectLst/>
                          <a:latin typeface="Arial" panose="020B0604020202020204" pitchFamily="34" charset="0"/>
                        </a:rPr>
                        <a:t>2021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100" b="0" i="0" u="none" strike="noStrike">
                          <a:solidFill>
                            <a:srgbClr val="000000"/>
                          </a:solidFill>
                          <a:effectLst/>
                          <a:latin typeface="Arial" panose="020B0604020202020204" pitchFamily="34" charset="0"/>
                        </a:rPr>
                        <a:t>               51,825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100" b="0" i="0" u="none" strike="noStrike">
                          <a:solidFill>
                            <a:srgbClr val="000000"/>
                          </a:solidFill>
                          <a:effectLst/>
                          <a:latin typeface="Arial" panose="020B0604020202020204" pitchFamily="34" charset="0"/>
                        </a:rPr>
                        <a:t>                 4,995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100" b="0" i="0" u="none" strike="noStrike">
                          <a:solidFill>
                            <a:srgbClr val="000000"/>
                          </a:solidFill>
                          <a:effectLst/>
                          <a:latin typeface="Arial" panose="020B0604020202020204" pitchFamily="34" charset="0"/>
                        </a:rPr>
                        <a:t>               5,613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100" b="0" i="0" u="none" strike="noStrike">
                          <a:solidFill>
                            <a:srgbClr val="000000"/>
                          </a:solidFill>
                          <a:effectLst/>
                          <a:latin typeface="Arial" panose="020B0604020202020204" pitchFamily="34" charset="0"/>
                        </a:rPr>
                        <a:t>             62,433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rtl="0" fontAlgn="b"/>
                      <a:endParaRPr lang="he-IL" sz="1100" b="0" i="0" u="none" strike="noStrike">
                        <a:solidFill>
                          <a:srgbClr val="000000"/>
                        </a:solidFill>
                        <a:effectLst/>
                        <a:latin typeface="Arial" panose="020B0604020202020204" pitchFamily="34" charset="0"/>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2657315769"/>
                  </a:ext>
                </a:extLst>
              </a:tr>
              <a:tr h="180975">
                <a:tc>
                  <a:txBody>
                    <a:bodyPr/>
                    <a:lstStyle/>
                    <a:p>
                      <a:pPr algn="ctr" rtl="0" fontAlgn="b"/>
                      <a:r>
                        <a:rPr lang="he-IL" sz="1100" b="0" i="0" u="none" strike="noStrike">
                          <a:solidFill>
                            <a:srgbClr val="000000"/>
                          </a:solidFill>
                          <a:effectLst/>
                          <a:latin typeface="Arial" panose="020B0604020202020204" pitchFamily="34" charset="0"/>
                        </a:rPr>
                        <a:t>2022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100" b="0" i="0" u="none" strike="noStrike" dirty="0">
                          <a:solidFill>
                            <a:srgbClr val="000000"/>
                          </a:solidFill>
                          <a:effectLst/>
                          <a:latin typeface="Arial" panose="020B0604020202020204" pitchFamily="34" charset="0"/>
                        </a:rPr>
                        <a:t>               57,280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100" b="0" i="0" u="none" strike="noStrike">
                          <a:solidFill>
                            <a:srgbClr val="000000"/>
                          </a:solidFill>
                          <a:effectLst/>
                          <a:latin typeface="Arial" panose="020B0604020202020204" pitchFamily="34" charset="0"/>
                        </a:rPr>
                        <a:t>                 2,811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100" b="0" i="0" u="none" strike="noStrike">
                          <a:solidFill>
                            <a:srgbClr val="000000"/>
                          </a:solidFill>
                          <a:effectLst/>
                          <a:latin typeface="Arial" panose="020B0604020202020204" pitchFamily="34" charset="0"/>
                        </a:rPr>
                        <a:t>               7,131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100" b="0" i="0" u="none" strike="noStrike">
                          <a:solidFill>
                            <a:srgbClr val="000000"/>
                          </a:solidFill>
                          <a:effectLst/>
                          <a:latin typeface="Arial" panose="020B0604020202020204" pitchFamily="34" charset="0"/>
                        </a:rPr>
                        <a:t>             67,222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rtl="0" fontAlgn="b"/>
                      <a:endParaRPr lang="he-IL" sz="1100" b="0" i="0" u="none" strike="noStrike">
                        <a:solidFill>
                          <a:srgbClr val="000000"/>
                        </a:solidFill>
                        <a:effectLst/>
                        <a:latin typeface="Arial" panose="020B0604020202020204" pitchFamily="34" charset="0"/>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1067970006"/>
                  </a:ext>
                </a:extLst>
              </a:tr>
              <a:tr h="190500">
                <a:tc>
                  <a:txBody>
                    <a:bodyPr/>
                    <a:lstStyle/>
                    <a:p>
                      <a:pPr algn="ctr" rtl="0" fontAlgn="b"/>
                      <a:r>
                        <a:rPr lang="he-IL" sz="1100" b="0" i="0" u="none" strike="noStrike" dirty="0">
                          <a:solidFill>
                            <a:srgbClr val="000000"/>
                          </a:solidFill>
                          <a:effectLst/>
                          <a:latin typeface="Arial" panose="020B0604020202020204" pitchFamily="34" charset="0"/>
                        </a:rPr>
                        <a:t>2023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100" b="0" i="0" u="none" strike="noStrike" dirty="0">
                          <a:solidFill>
                            <a:srgbClr val="000000"/>
                          </a:solidFill>
                          <a:effectLst/>
                          <a:latin typeface="Arial" panose="020B0604020202020204" pitchFamily="34" charset="0"/>
                        </a:rPr>
                        <a:t>               62,177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100" b="0" i="0" u="none" strike="noStrike">
                          <a:solidFill>
                            <a:srgbClr val="000000"/>
                          </a:solidFill>
                          <a:effectLst/>
                          <a:latin typeface="Arial" panose="020B0604020202020204" pitchFamily="34" charset="0"/>
                        </a:rPr>
                        <a:t>                 2,824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100" b="0" i="0" u="none" strike="noStrike" dirty="0">
                          <a:solidFill>
                            <a:srgbClr val="000000"/>
                          </a:solidFill>
                          <a:effectLst/>
                          <a:latin typeface="Arial" panose="020B0604020202020204" pitchFamily="34" charset="0"/>
                        </a:rPr>
                        <a:t>               9,237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100" b="0" i="0" u="none" strike="noStrike">
                          <a:solidFill>
                            <a:srgbClr val="000000"/>
                          </a:solidFill>
                          <a:effectLst/>
                          <a:latin typeface="Arial" panose="020B0604020202020204" pitchFamily="34" charset="0"/>
                        </a:rPr>
                        <a:t>             74,238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b"/>
                      <a:r>
                        <a:rPr lang="he-IL" sz="1100" b="1" i="0" u="none" strike="noStrike">
                          <a:solidFill>
                            <a:srgbClr val="C10000"/>
                          </a:solidFill>
                          <a:effectLst/>
                          <a:latin typeface="Arial" panose="020B0604020202020204" pitchFamily="34" charset="0"/>
                        </a:rPr>
                        <a:t>(*)</a:t>
                      </a:r>
                    </a:p>
                  </a:txBody>
                  <a:tcPr marL="0" marR="0" marT="0" marB="0"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3557740035"/>
                  </a:ext>
                </a:extLst>
              </a:tr>
              <a:tr h="180975">
                <a:tc>
                  <a:txBody>
                    <a:bodyPr/>
                    <a:lstStyle/>
                    <a:p>
                      <a:pPr algn="ctr" rtl="1" fontAlgn="b"/>
                      <a:r>
                        <a:rPr lang="he-IL" sz="1100" b="0" i="0" u="none" strike="noStrike" dirty="0">
                          <a:solidFill>
                            <a:srgbClr val="000000"/>
                          </a:solidFill>
                          <a:effectLst/>
                          <a:latin typeface="Arial" panose="020B0604020202020204" pitchFamily="34" charset="0"/>
                        </a:rPr>
                        <a:t>צפי 2024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100" b="0" i="0" u="none" strike="noStrike" dirty="0">
                          <a:solidFill>
                            <a:srgbClr val="000000"/>
                          </a:solidFill>
                          <a:effectLst/>
                          <a:latin typeface="Arial" panose="020B0604020202020204" pitchFamily="34" charset="0"/>
                        </a:rPr>
                        <a:t>               59,457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100" b="0" i="0" u="none" strike="noStrike" dirty="0">
                          <a:solidFill>
                            <a:srgbClr val="000000"/>
                          </a:solidFill>
                          <a:effectLst/>
                          <a:latin typeface="Arial" panose="020B0604020202020204" pitchFamily="34" charset="0"/>
                        </a:rPr>
                        <a:t>                 1,000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100" b="0" i="0" u="none" strike="noStrike" dirty="0">
                          <a:solidFill>
                            <a:srgbClr val="000000"/>
                          </a:solidFill>
                          <a:effectLst/>
                          <a:latin typeface="Arial" panose="020B0604020202020204" pitchFamily="34" charset="0"/>
                        </a:rPr>
                        <a:t>               1,443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100" b="0" i="0" u="none" strike="noStrike" dirty="0">
                          <a:solidFill>
                            <a:srgbClr val="000000"/>
                          </a:solidFill>
                          <a:effectLst/>
                          <a:latin typeface="Arial" panose="020B0604020202020204" pitchFamily="34" charset="0"/>
                        </a:rPr>
                        <a:t>             61,900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rtl="0" fontAlgn="b"/>
                      <a:endParaRPr lang="he-IL" sz="1100" b="0" i="0" u="none" strike="noStrike">
                        <a:solidFill>
                          <a:srgbClr val="000000"/>
                        </a:solidFill>
                        <a:effectLst/>
                        <a:latin typeface="Arial" panose="020B0604020202020204" pitchFamily="34" charset="0"/>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3987316987"/>
                  </a:ext>
                </a:extLst>
              </a:tr>
              <a:tr h="180975">
                <a:tc>
                  <a:txBody>
                    <a:bodyPr/>
                    <a:lstStyle/>
                    <a:p>
                      <a:pPr algn="ctr" rtl="1" fontAlgn="b"/>
                      <a:r>
                        <a:rPr lang="he-IL" sz="1100" b="0" i="0" u="none" strike="noStrike" dirty="0">
                          <a:solidFill>
                            <a:srgbClr val="000000"/>
                          </a:solidFill>
                          <a:effectLst/>
                          <a:latin typeface="Arial" panose="020B0604020202020204" pitchFamily="34" charset="0"/>
                        </a:rPr>
                        <a:t>תקציב 2025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100" b="0" i="0" u="none" strike="noStrike" dirty="0">
                          <a:solidFill>
                            <a:srgbClr val="000000"/>
                          </a:solidFill>
                          <a:effectLst/>
                          <a:latin typeface="Arial" panose="020B0604020202020204" pitchFamily="34" charset="0"/>
                        </a:rPr>
                        <a:t>               60,676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100" b="0" i="0" u="none" strike="noStrike">
                          <a:solidFill>
                            <a:srgbClr val="000000"/>
                          </a:solidFill>
                          <a:effectLst/>
                          <a:latin typeface="Arial" panose="020B0604020202020204" pitchFamily="34" charset="0"/>
                        </a:rPr>
                        <a:t>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100" b="0" i="0" u="none" strike="noStrike">
                          <a:solidFill>
                            <a:srgbClr val="000000"/>
                          </a:solidFill>
                          <a:effectLst/>
                          <a:latin typeface="Arial" panose="020B0604020202020204" pitchFamily="34" charset="0"/>
                        </a:rPr>
                        <a:t>               3,618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100" b="0" i="0" u="none" strike="noStrike" dirty="0">
                          <a:solidFill>
                            <a:srgbClr val="000000"/>
                          </a:solidFill>
                          <a:effectLst/>
                          <a:latin typeface="Arial" panose="020B0604020202020204" pitchFamily="34" charset="0"/>
                        </a:rPr>
                        <a:t>             64,295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rtl="0" fontAlgn="b"/>
                      <a:endParaRPr lang="he-IL" sz="1100" b="0" i="0" u="none" strike="noStrike">
                        <a:solidFill>
                          <a:srgbClr val="000000"/>
                        </a:solidFill>
                        <a:effectLst/>
                        <a:latin typeface="Arial" panose="020B0604020202020204" pitchFamily="34" charset="0"/>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695061318"/>
                  </a:ext>
                </a:extLst>
              </a:tr>
              <a:tr h="180975">
                <a:tc>
                  <a:txBody>
                    <a:bodyPr/>
                    <a:lstStyle/>
                    <a:p>
                      <a:pPr algn="l" rtl="0" fontAlgn="b"/>
                      <a:endParaRPr lang="he-IL" sz="1100" b="0" i="0" u="none" strike="noStrike">
                        <a:solidFill>
                          <a:srgbClr val="000000"/>
                        </a:solidFill>
                        <a:effectLst/>
                        <a:latin typeface="Arial" panose="020B0604020202020204" pitchFamily="34" charset="0"/>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rtl="0" fontAlgn="b"/>
                      <a:endParaRPr lang="he-IL" sz="1100" b="0" i="0" u="none" strike="noStrike">
                        <a:solidFill>
                          <a:srgbClr val="000000"/>
                        </a:solidFill>
                        <a:effectLst/>
                        <a:latin typeface="Arial" panose="020B0604020202020204" pitchFamily="34" charset="0"/>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rtl="0" fontAlgn="b"/>
                      <a:endParaRPr lang="he-IL" sz="1100" b="0" i="0" u="none" strike="noStrike">
                        <a:solidFill>
                          <a:srgbClr val="000000"/>
                        </a:solidFill>
                        <a:effectLst/>
                        <a:latin typeface="Arial" panose="020B0604020202020204" pitchFamily="34" charset="0"/>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rtl="0" fontAlgn="b"/>
                      <a:endParaRPr lang="he-IL" sz="1100" b="0" i="0" u="none" strike="noStrike">
                        <a:solidFill>
                          <a:srgbClr val="000000"/>
                        </a:solidFill>
                        <a:effectLst/>
                        <a:latin typeface="Arial" panose="020B0604020202020204" pitchFamily="34" charset="0"/>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rtl="0" fontAlgn="b"/>
                      <a:endParaRPr lang="he-IL" sz="1100" b="0" i="0" u="none" strike="noStrike">
                        <a:solidFill>
                          <a:srgbClr val="000000"/>
                        </a:solidFill>
                        <a:effectLst/>
                        <a:latin typeface="Arial" panose="020B0604020202020204" pitchFamily="34" charset="0"/>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rtl="0" fontAlgn="b"/>
                      <a:endParaRPr lang="he-IL" sz="11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noFill/>
                  </a:tcPr>
                </a:tc>
                <a:extLst>
                  <a:ext uri="{0D108BD9-81ED-4DB2-BD59-A6C34878D82A}">
                    <a16:rowId xmlns:a16="http://schemas.microsoft.com/office/drawing/2014/main" val="1819562913"/>
                  </a:ext>
                </a:extLst>
              </a:tr>
              <a:tr h="190500">
                <a:tc gridSpan="3">
                  <a:txBody>
                    <a:bodyPr/>
                    <a:lstStyle/>
                    <a:p>
                      <a:pPr algn="r" rtl="1" fontAlgn="b"/>
                      <a:r>
                        <a:rPr lang="he-IL" sz="1100" b="1" i="0" u="none" strike="noStrike">
                          <a:solidFill>
                            <a:srgbClr val="C10000"/>
                          </a:solidFill>
                          <a:effectLst/>
                          <a:latin typeface="Arial" panose="020B0604020202020204" pitchFamily="34" charset="0"/>
                        </a:rPr>
                        <a:t>(*)</a:t>
                      </a:r>
                      <a:r>
                        <a:rPr lang="he-IL" sz="1100" b="0" i="0" u="none" strike="noStrike">
                          <a:solidFill>
                            <a:srgbClr val="000000"/>
                          </a:solidFill>
                          <a:effectLst/>
                          <a:latin typeface="Arial" panose="020B0604020202020204" pitchFamily="34" charset="0"/>
                        </a:rPr>
                        <a:t>כולל סך של 2.6 מיליון ש"ח ממענקי קורונה (2 מש"ח) וחרבות ברזל (0.6 מש"ח)</a:t>
                      </a:r>
                    </a:p>
                  </a:txBody>
                  <a:tcPr marL="0" marR="0" marT="0" marB="0" anchor="b">
                    <a:lnL>
                      <a:noFill/>
                    </a:lnL>
                    <a:lnR>
                      <a:noFill/>
                    </a:lnR>
                    <a:lnT>
                      <a:noFill/>
                    </a:lnT>
                    <a:lnB>
                      <a:noFill/>
                    </a:lnB>
                    <a:noFill/>
                  </a:tcPr>
                </a:tc>
                <a:tc hMerge="1">
                  <a:txBody>
                    <a:bodyPr/>
                    <a:lstStyle/>
                    <a:p>
                      <a:pPr rtl="1"/>
                      <a:endParaRPr lang="he-IL"/>
                    </a:p>
                  </a:txBody>
                  <a:tcPr/>
                </a:tc>
                <a:tc hMerge="1">
                  <a:txBody>
                    <a:bodyPr/>
                    <a:lstStyle/>
                    <a:p>
                      <a:pPr rtl="1"/>
                      <a:endParaRPr lang="he-IL"/>
                    </a:p>
                  </a:txBody>
                  <a:tcPr/>
                </a:tc>
                <a:tc>
                  <a:txBody>
                    <a:bodyPr/>
                    <a:lstStyle/>
                    <a:p>
                      <a:pPr algn="l" rtl="0" fontAlgn="b"/>
                      <a:endParaRPr lang="he-IL" sz="11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noFill/>
                  </a:tcPr>
                </a:tc>
                <a:tc>
                  <a:txBody>
                    <a:bodyPr/>
                    <a:lstStyle/>
                    <a:p>
                      <a:pPr algn="l" rtl="0" fontAlgn="b"/>
                      <a:endParaRPr lang="he-IL" sz="11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noFill/>
                  </a:tcPr>
                </a:tc>
                <a:tc>
                  <a:txBody>
                    <a:bodyPr/>
                    <a:lstStyle/>
                    <a:p>
                      <a:pPr algn="l" rtl="0" fontAlgn="b"/>
                      <a:endParaRPr lang="he-IL" sz="1100" b="0" i="0" u="none" strike="noStrike" dirty="0">
                        <a:solidFill>
                          <a:srgbClr val="000000"/>
                        </a:solidFill>
                        <a:effectLst/>
                        <a:latin typeface="Arial" panose="020B0604020202020204" pitchFamily="34" charset="0"/>
                      </a:endParaRPr>
                    </a:p>
                  </a:txBody>
                  <a:tcPr marL="0" marR="0" marT="0" marB="0" anchor="b">
                    <a:lnL>
                      <a:noFill/>
                    </a:lnL>
                    <a:lnR>
                      <a:noFill/>
                    </a:lnR>
                    <a:lnT>
                      <a:noFill/>
                    </a:lnT>
                    <a:lnB>
                      <a:noFill/>
                    </a:lnB>
                    <a:noFill/>
                  </a:tcPr>
                </a:tc>
                <a:extLst>
                  <a:ext uri="{0D108BD9-81ED-4DB2-BD59-A6C34878D82A}">
                    <a16:rowId xmlns:a16="http://schemas.microsoft.com/office/drawing/2014/main" val="3452332214"/>
                  </a:ext>
                </a:extLst>
              </a:tr>
            </a:tbl>
          </a:graphicData>
        </a:graphic>
      </p:graphicFrame>
      <p:graphicFrame>
        <p:nvGraphicFramePr>
          <p:cNvPr id="7" name="תרשים 6">
            <a:extLst>
              <a:ext uri="{FF2B5EF4-FFF2-40B4-BE49-F238E27FC236}">
                <a16:creationId xmlns:a16="http://schemas.microsoft.com/office/drawing/2014/main" id="{0A596171-6BDF-0BF4-76A8-F5A95548F308}"/>
              </a:ext>
            </a:extLst>
          </p:cNvPr>
          <p:cNvGraphicFramePr>
            <a:graphicFrameLocks/>
          </p:cNvGraphicFramePr>
          <p:nvPr>
            <p:extLst>
              <p:ext uri="{D42A27DB-BD31-4B8C-83A1-F6EECF244321}">
                <p14:modId xmlns:p14="http://schemas.microsoft.com/office/powerpoint/2010/main" val="3452631060"/>
              </p:ext>
            </p:extLst>
          </p:nvPr>
        </p:nvGraphicFramePr>
        <p:xfrm>
          <a:off x="1579216" y="3881887"/>
          <a:ext cx="4692188" cy="279355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864456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ציין מיקום של מספר שקופית 3">
            <a:extLst>
              <a:ext uri="{FF2B5EF4-FFF2-40B4-BE49-F238E27FC236}">
                <a16:creationId xmlns:a16="http://schemas.microsoft.com/office/drawing/2014/main" id="{C4BA7EF9-F5DD-4981-F54C-411DDCB4C744}"/>
              </a:ext>
            </a:extLst>
          </p:cNvPr>
          <p:cNvSpPr>
            <a:spLocks noGrp="1"/>
          </p:cNvSpPr>
          <p:nvPr>
            <p:ph type="sldNum" sz="quarter" idx="12"/>
          </p:nvPr>
        </p:nvSpPr>
        <p:spPr>
          <a:xfrm>
            <a:off x="0" y="6492875"/>
            <a:ext cx="2743200" cy="365125"/>
          </a:xfrm>
        </p:spPr>
        <p:txBody>
          <a:bodyPr/>
          <a:lstStyle/>
          <a:p>
            <a:fld id="{6506E92E-0720-45C4-BB03-8D91C175AD6B}" type="slidenum">
              <a:rPr lang="he-IL" smtClean="0">
                <a:solidFill>
                  <a:schemeClr val="tx1"/>
                </a:solidFill>
              </a:rPr>
              <a:t>9</a:t>
            </a:fld>
            <a:endParaRPr lang="he-IL" dirty="0">
              <a:solidFill>
                <a:schemeClr val="tx1"/>
              </a:solidFill>
            </a:endParaRPr>
          </a:p>
        </p:txBody>
      </p:sp>
      <p:sp>
        <p:nvSpPr>
          <p:cNvPr id="5" name="תיבת טקסט 4">
            <a:extLst>
              <a:ext uri="{FF2B5EF4-FFF2-40B4-BE49-F238E27FC236}">
                <a16:creationId xmlns:a16="http://schemas.microsoft.com/office/drawing/2014/main" id="{1E0EB183-39DB-FC55-7E10-CF169AB4B8A2}"/>
              </a:ext>
            </a:extLst>
          </p:cNvPr>
          <p:cNvSpPr txBox="1"/>
          <p:nvPr/>
        </p:nvSpPr>
        <p:spPr>
          <a:xfrm rot="5400000">
            <a:off x="8374655" y="3044280"/>
            <a:ext cx="6858001" cy="769441"/>
          </a:xfrm>
          <a:prstGeom prst="rect">
            <a:avLst/>
          </a:prstGeom>
          <a:solidFill>
            <a:srgbClr val="00B050"/>
          </a:solidFill>
        </p:spPr>
        <p:txBody>
          <a:bodyPr wrap="square" rtlCol="1">
            <a:spAutoFit/>
          </a:bodyPr>
          <a:lstStyle/>
          <a:p>
            <a:pPr algn="ctr"/>
            <a:r>
              <a:rPr lang="he-IL" sz="4400" b="1" spc="100" dirty="0">
                <a:solidFill>
                  <a:schemeClr val="bg1"/>
                </a:solidFill>
              </a:rPr>
              <a:t>2025</a:t>
            </a:r>
          </a:p>
        </p:txBody>
      </p:sp>
      <p:sp>
        <p:nvSpPr>
          <p:cNvPr id="9" name="תיבת טקסט 8">
            <a:extLst>
              <a:ext uri="{FF2B5EF4-FFF2-40B4-BE49-F238E27FC236}">
                <a16:creationId xmlns:a16="http://schemas.microsoft.com/office/drawing/2014/main" id="{1D1F0868-D030-0858-2CDD-88F75B5E5348}"/>
              </a:ext>
            </a:extLst>
          </p:cNvPr>
          <p:cNvSpPr txBox="1"/>
          <p:nvPr/>
        </p:nvSpPr>
        <p:spPr>
          <a:xfrm>
            <a:off x="5456570" y="655403"/>
            <a:ext cx="5229317" cy="584775"/>
          </a:xfrm>
          <a:prstGeom prst="rect">
            <a:avLst/>
          </a:prstGeom>
          <a:noFill/>
        </p:spPr>
        <p:txBody>
          <a:bodyPr wrap="none" rtlCol="1">
            <a:spAutoFit/>
          </a:bodyPr>
          <a:lstStyle/>
          <a:p>
            <a:r>
              <a:rPr lang="he-IL" sz="3200" b="1" dirty="0">
                <a:solidFill>
                  <a:srgbClr val="0070C0"/>
                </a:solidFill>
              </a:rPr>
              <a:t>התפתחות עודף/גירעון (</a:t>
            </a:r>
            <a:r>
              <a:rPr lang="he-IL" sz="3200" b="1" dirty="0" err="1">
                <a:solidFill>
                  <a:srgbClr val="0070C0"/>
                </a:solidFill>
              </a:rPr>
              <a:t>אש"ח</a:t>
            </a:r>
            <a:r>
              <a:rPr lang="he-IL" sz="3200" b="1" dirty="0">
                <a:solidFill>
                  <a:srgbClr val="0070C0"/>
                </a:solidFill>
              </a:rPr>
              <a:t>)</a:t>
            </a:r>
          </a:p>
        </p:txBody>
      </p:sp>
      <p:pic>
        <p:nvPicPr>
          <p:cNvPr id="2" name="תמונה 1">
            <a:extLst>
              <a:ext uri="{FF2B5EF4-FFF2-40B4-BE49-F238E27FC236}">
                <a16:creationId xmlns:a16="http://schemas.microsoft.com/office/drawing/2014/main" id="{6DAB2C9D-4EFE-15DD-733F-AE92A7867FBD}"/>
              </a:ext>
            </a:extLst>
          </p:cNvPr>
          <p:cNvPicPr>
            <a:picLocks noChangeAspect="1"/>
          </p:cNvPicPr>
          <p:nvPr/>
        </p:nvPicPr>
        <p:blipFill>
          <a:blip r:embed="rId2"/>
          <a:stretch>
            <a:fillRect/>
          </a:stretch>
        </p:blipFill>
        <p:spPr>
          <a:xfrm>
            <a:off x="-9522" y="0"/>
            <a:ext cx="1579216" cy="1556816"/>
          </a:xfrm>
          <a:prstGeom prst="rect">
            <a:avLst/>
          </a:prstGeom>
        </p:spPr>
      </p:pic>
      <p:graphicFrame>
        <p:nvGraphicFramePr>
          <p:cNvPr id="3" name="טבלה 2">
            <a:extLst>
              <a:ext uri="{FF2B5EF4-FFF2-40B4-BE49-F238E27FC236}">
                <a16:creationId xmlns:a16="http://schemas.microsoft.com/office/drawing/2014/main" id="{F8E76CD6-73DF-95F0-9F70-F8CCDD2FE539}"/>
              </a:ext>
            </a:extLst>
          </p:cNvPr>
          <p:cNvGraphicFramePr>
            <a:graphicFrameLocks noGrp="1"/>
          </p:cNvGraphicFramePr>
          <p:nvPr>
            <p:extLst>
              <p:ext uri="{D42A27DB-BD31-4B8C-83A1-F6EECF244321}">
                <p14:modId xmlns:p14="http://schemas.microsoft.com/office/powerpoint/2010/main" val="3708148163"/>
              </p:ext>
            </p:extLst>
          </p:nvPr>
        </p:nvGraphicFramePr>
        <p:xfrm>
          <a:off x="6253588" y="1428750"/>
          <a:ext cx="4432299" cy="2000250"/>
        </p:xfrm>
        <a:graphic>
          <a:graphicData uri="http://schemas.openxmlformats.org/drawingml/2006/table">
            <a:tbl>
              <a:tblPr rtl="1"/>
              <a:tblGrid>
                <a:gridCol w="2274845">
                  <a:extLst>
                    <a:ext uri="{9D8B030D-6E8A-4147-A177-3AD203B41FA5}">
                      <a16:colId xmlns:a16="http://schemas.microsoft.com/office/drawing/2014/main" val="2664134048"/>
                    </a:ext>
                  </a:extLst>
                </a:gridCol>
                <a:gridCol w="1078727">
                  <a:extLst>
                    <a:ext uri="{9D8B030D-6E8A-4147-A177-3AD203B41FA5}">
                      <a16:colId xmlns:a16="http://schemas.microsoft.com/office/drawing/2014/main" val="3030100312"/>
                    </a:ext>
                  </a:extLst>
                </a:gridCol>
                <a:gridCol w="1078727">
                  <a:extLst>
                    <a:ext uri="{9D8B030D-6E8A-4147-A177-3AD203B41FA5}">
                      <a16:colId xmlns:a16="http://schemas.microsoft.com/office/drawing/2014/main" val="3158769652"/>
                    </a:ext>
                  </a:extLst>
                </a:gridCol>
              </a:tblGrid>
              <a:tr h="180975">
                <a:tc>
                  <a:txBody>
                    <a:bodyPr/>
                    <a:lstStyle/>
                    <a:p>
                      <a:pPr algn="r" rtl="1" fontAlgn="b"/>
                      <a:r>
                        <a:rPr lang="he-IL" sz="1100" b="0" i="0" u="sng" strike="noStrike">
                          <a:solidFill>
                            <a:srgbClr val="000000"/>
                          </a:solidFill>
                          <a:effectLst/>
                          <a:latin typeface="Arial" panose="020B0604020202020204" pitchFamily="34" charset="0"/>
                        </a:rPr>
                        <a:t>התפתחות עודף/גרעון</a:t>
                      </a:r>
                    </a:p>
                  </a:txBody>
                  <a:tcPr marL="0" marR="0" marT="0" marB="0" anchor="b">
                    <a:lnL>
                      <a:noFill/>
                    </a:lnL>
                    <a:lnR>
                      <a:noFill/>
                    </a:lnR>
                    <a:lnT>
                      <a:noFill/>
                    </a:lnT>
                    <a:lnB>
                      <a:noFill/>
                    </a:lnB>
                    <a:noFill/>
                  </a:tcPr>
                </a:tc>
                <a:tc>
                  <a:txBody>
                    <a:bodyPr/>
                    <a:lstStyle/>
                    <a:p>
                      <a:pPr algn="l" rtl="0" fontAlgn="b"/>
                      <a:endParaRPr lang="he-IL" sz="11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noFill/>
                  </a:tcPr>
                </a:tc>
                <a:tc>
                  <a:txBody>
                    <a:bodyPr/>
                    <a:lstStyle/>
                    <a:p>
                      <a:pPr algn="l" rtl="0" fontAlgn="b"/>
                      <a:endParaRPr lang="he-IL" sz="11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noFill/>
                  </a:tcPr>
                </a:tc>
                <a:extLst>
                  <a:ext uri="{0D108BD9-81ED-4DB2-BD59-A6C34878D82A}">
                    <a16:rowId xmlns:a16="http://schemas.microsoft.com/office/drawing/2014/main" val="3050684745"/>
                  </a:ext>
                </a:extLst>
              </a:tr>
              <a:tr h="180975">
                <a:tc>
                  <a:txBody>
                    <a:bodyPr/>
                    <a:lstStyle/>
                    <a:p>
                      <a:pPr algn="l" rtl="0" fontAlgn="b"/>
                      <a:endParaRPr lang="he-IL" sz="1100" b="0" i="0" u="none" strike="noStrike">
                        <a:solidFill>
                          <a:srgbClr val="000000"/>
                        </a:solidFill>
                        <a:effectLst/>
                        <a:latin typeface="Arial" panose="020B060402020202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rtl="0" fontAlgn="b"/>
                      <a:endParaRPr lang="he-IL" sz="1100" b="0" i="0" u="none" strike="noStrike">
                        <a:solidFill>
                          <a:srgbClr val="000000"/>
                        </a:solidFill>
                        <a:effectLst/>
                        <a:latin typeface="Arial" panose="020B060402020202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rtl="0" fontAlgn="b"/>
                      <a:endParaRPr lang="he-IL" sz="1100" b="0" i="0" u="none" strike="noStrike">
                        <a:solidFill>
                          <a:srgbClr val="000000"/>
                        </a:solidFill>
                        <a:effectLst/>
                        <a:latin typeface="Arial" panose="020B060402020202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60055133"/>
                  </a:ext>
                </a:extLst>
              </a:tr>
              <a:tr h="180975">
                <a:tc>
                  <a:txBody>
                    <a:bodyPr/>
                    <a:lstStyle/>
                    <a:p>
                      <a:pPr algn="ctr" rtl="1" fontAlgn="b"/>
                      <a:r>
                        <a:rPr lang="he-IL" sz="1100" b="0" i="0" u="none" strike="noStrike" dirty="0">
                          <a:solidFill>
                            <a:srgbClr val="000000"/>
                          </a:solidFill>
                          <a:effectLst/>
                          <a:latin typeface="Arial" panose="020B0604020202020204" pitchFamily="34" charset="0"/>
                        </a:rPr>
                        <a:t>שנה</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ctr" rtl="1" fontAlgn="b"/>
                      <a:r>
                        <a:rPr lang="he-IL" sz="1100" b="0" i="0" u="none" strike="noStrike">
                          <a:solidFill>
                            <a:srgbClr val="000000"/>
                          </a:solidFill>
                          <a:effectLst/>
                          <a:latin typeface="Arial" panose="020B0604020202020204" pitchFamily="34" charset="0"/>
                        </a:rPr>
                        <a:t>שוטף</a:t>
                      </a:r>
                      <a:r>
                        <a:rPr lang="he-IL" sz="1100" b="0" i="0" u="none" strike="noStrike">
                          <a:solidFill>
                            <a:srgbClr val="FF3300"/>
                          </a:solidFill>
                          <a:effectLst/>
                          <a:latin typeface="Arial" panose="020B0604020202020204" pitchFamily="34" charset="0"/>
                        </a:rPr>
                        <a:t> (*)</a:t>
                      </a:r>
                      <a:endParaRPr lang="he-IL" sz="1100" b="0" i="0" u="none" strike="noStrike">
                        <a:solidFill>
                          <a:srgbClr val="000000"/>
                        </a:solidFill>
                        <a:effectLst/>
                        <a:latin typeface="Arial" panose="020B060402020202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ctr" rtl="1" fontAlgn="b"/>
                      <a:r>
                        <a:rPr lang="he-IL" sz="1100" b="0" i="0" u="none" strike="noStrike">
                          <a:solidFill>
                            <a:srgbClr val="000000"/>
                          </a:solidFill>
                          <a:effectLst/>
                          <a:latin typeface="Arial" panose="020B0604020202020204" pitchFamily="34" charset="0"/>
                        </a:rPr>
                        <a:t>מצטבר</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extLst>
                  <a:ext uri="{0D108BD9-81ED-4DB2-BD59-A6C34878D82A}">
                    <a16:rowId xmlns:a16="http://schemas.microsoft.com/office/drawing/2014/main" val="2609191287"/>
                  </a:ext>
                </a:extLst>
              </a:tr>
              <a:tr h="180975">
                <a:tc>
                  <a:txBody>
                    <a:bodyPr/>
                    <a:lstStyle/>
                    <a:p>
                      <a:pPr algn="ctr" rtl="0" fontAlgn="b"/>
                      <a:r>
                        <a:rPr lang="he-IL" sz="1100" b="0" i="0" u="none" strike="noStrike" dirty="0">
                          <a:solidFill>
                            <a:srgbClr val="000000"/>
                          </a:solidFill>
                          <a:effectLst/>
                          <a:latin typeface="Arial" panose="020B0604020202020204" pitchFamily="34" charset="0"/>
                        </a:rPr>
                        <a:t>2021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100" b="0" i="0" u="none" strike="noStrike">
                          <a:solidFill>
                            <a:srgbClr val="000000"/>
                          </a:solidFill>
                          <a:effectLst/>
                          <a:latin typeface="Arial" panose="020B0604020202020204" pitchFamily="34" charset="0"/>
                        </a:rPr>
                        <a:t>(763)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100" b="0" i="0" u="none" strike="noStrike">
                          <a:solidFill>
                            <a:srgbClr val="000000"/>
                          </a:solidFill>
                          <a:effectLst/>
                          <a:latin typeface="Arial" panose="020B0604020202020204" pitchFamily="34" charset="0"/>
                        </a:rPr>
                        <a:t>(3,497)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33250254"/>
                  </a:ext>
                </a:extLst>
              </a:tr>
              <a:tr h="180975">
                <a:tc>
                  <a:txBody>
                    <a:bodyPr/>
                    <a:lstStyle/>
                    <a:p>
                      <a:pPr algn="ctr" rtl="0" fontAlgn="b"/>
                      <a:r>
                        <a:rPr lang="he-IL" sz="1100" b="0" i="0" u="none" strike="noStrike" dirty="0">
                          <a:solidFill>
                            <a:srgbClr val="000000"/>
                          </a:solidFill>
                          <a:effectLst/>
                          <a:latin typeface="Arial" panose="020B0604020202020204" pitchFamily="34" charset="0"/>
                        </a:rPr>
                        <a:t>2022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100" b="0" i="0" u="none" strike="noStrike">
                          <a:solidFill>
                            <a:srgbClr val="000000"/>
                          </a:solidFill>
                          <a:effectLst/>
                          <a:latin typeface="Arial" panose="020B0604020202020204" pitchFamily="34" charset="0"/>
                        </a:rPr>
                        <a:t>(451)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100" b="0" i="0" u="none" strike="noStrike">
                          <a:solidFill>
                            <a:srgbClr val="000000"/>
                          </a:solidFill>
                          <a:effectLst/>
                          <a:latin typeface="Arial" panose="020B0604020202020204" pitchFamily="34" charset="0"/>
                        </a:rPr>
                        <a:t>(2,893)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36830055"/>
                  </a:ext>
                </a:extLst>
              </a:tr>
              <a:tr h="180975">
                <a:tc>
                  <a:txBody>
                    <a:bodyPr/>
                    <a:lstStyle/>
                    <a:p>
                      <a:pPr algn="ctr" rtl="0" fontAlgn="b"/>
                      <a:r>
                        <a:rPr lang="he-IL" sz="1100" b="0" i="0" u="none" strike="noStrike" dirty="0">
                          <a:solidFill>
                            <a:srgbClr val="000000"/>
                          </a:solidFill>
                          <a:effectLst/>
                          <a:latin typeface="Arial" panose="020B0604020202020204" pitchFamily="34" charset="0"/>
                        </a:rPr>
                        <a:t>2023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100" b="0" i="0" u="none" strike="noStrike">
                          <a:solidFill>
                            <a:srgbClr val="000000"/>
                          </a:solidFill>
                          <a:effectLst/>
                          <a:latin typeface="Arial" panose="020B0604020202020204" pitchFamily="34" charset="0"/>
                        </a:rPr>
                        <a:t> 191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100" b="0" i="0" u="none" strike="noStrike">
                          <a:solidFill>
                            <a:srgbClr val="000000"/>
                          </a:solidFill>
                          <a:effectLst/>
                          <a:latin typeface="Arial" panose="020B0604020202020204" pitchFamily="34" charset="0"/>
                        </a:rPr>
                        <a:t>(1,995)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31310030"/>
                  </a:ext>
                </a:extLst>
              </a:tr>
              <a:tr h="180975">
                <a:tc>
                  <a:txBody>
                    <a:bodyPr/>
                    <a:lstStyle/>
                    <a:p>
                      <a:pPr algn="ctr" rtl="1" fontAlgn="b"/>
                      <a:r>
                        <a:rPr lang="he-IL" sz="1100" b="0" i="0" u="none" strike="noStrike" dirty="0">
                          <a:solidFill>
                            <a:srgbClr val="000000"/>
                          </a:solidFill>
                          <a:effectLst/>
                          <a:latin typeface="Arial" panose="020B0604020202020204" pitchFamily="34" charset="0"/>
                        </a:rPr>
                        <a:t>צפי 2024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100" b="0" i="0" u="none" strike="noStrike" dirty="0">
                          <a:solidFill>
                            <a:srgbClr val="000000"/>
                          </a:solidFill>
                          <a:effectLst/>
                          <a:latin typeface="Arial" panose="020B0604020202020204" pitchFamily="34" charset="0"/>
                        </a:rPr>
                        <a:t> 2,123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100" b="0" i="0" u="none" strike="noStrike">
                          <a:solidFill>
                            <a:srgbClr val="000000"/>
                          </a:solidFill>
                          <a:effectLst/>
                          <a:latin typeface="Arial" panose="020B0604020202020204" pitchFamily="34" charset="0"/>
                        </a:rPr>
                        <a:t> 128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61983496"/>
                  </a:ext>
                </a:extLst>
              </a:tr>
              <a:tr h="180975">
                <a:tc>
                  <a:txBody>
                    <a:bodyPr/>
                    <a:lstStyle/>
                    <a:p>
                      <a:pPr algn="ctr" rtl="1" fontAlgn="b"/>
                      <a:r>
                        <a:rPr lang="he-IL" sz="1100" b="0" i="0" u="none" strike="noStrike">
                          <a:solidFill>
                            <a:srgbClr val="000000"/>
                          </a:solidFill>
                          <a:effectLst/>
                          <a:latin typeface="Arial" panose="020B0604020202020204" pitchFamily="34" charset="0"/>
                        </a:rPr>
                        <a:t>תקציב 2025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100" b="0" i="0" u="none" strike="noStrike" dirty="0">
                          <a:solidFill>
                            <a:srgbClr val="000000"/>
                          </a:solidFill>
                          <a:effectLst/>
                          <a:latin typeface="Arial" panose="020B0604020202020204" pitchFamily="34" charset="0"/>
                        </a:rPr>
                        <a:t>(379)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100" b="0" i="0" u="none" strike="noStrike" dirty="0">
                          <a:solidFill>
                            <a:srgbClr val="000000"/>
                          </a:solidFill>
                          <a:effectLst/>
                          <a:latin typeface="Arial" panose="020B0604020202020204" pitchFamily="34" charset="0"/>
                        </a:rPr>
                        <a:t>(250)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14741358"/>
                  </a:ext>
                </a:extLst>
              </a:tr>
              <a:tr h="180975">
                <a:tc>
                  <a:txBody>
                    <a:bodyPr/>
                    <a:lstStyle/>
                    <a:p>
                      <a:pPr algn="l" rtl="0" fontAlgn="b"/>
                      <a:endParaRPr lang="he-IL" sz="1100" b="0" i="0" u="none" strike="noStrike">
                        <a:solidFill>
                          <a:srgbClr val="000000"/>
                        </a:solidFill>
                        <a:effectLst/>
                        <a:latin typeface="Arial" panose="020B0604020202020204" pitchFamily="34" charset="0"/>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rtl="0" fontAlgn="b"/>
                      <a:endParaRPr lang="he-IL" sz="1100" b="0" i="0" u="none" strike="noStrike">
                        <a:solidFill>
                          <a:srgbClr val="000000"/>
                        </a:solidFill>
                        <a:effectLst/>
                        <a:latin typeface="Arial" panose="020B0604020202020204" pitchFamily="34" charset="0"/>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rtl="0" fontAlgn="b"/>
                      <a:endParaRPr lang="he-IL" sz="1100" b="0" i="0" u="none" strike="noStrike">
                        <a:solidFill>
                          <a:srgbClr val="000000"/>
                        </a:solidFill>
                        <a:effectLst/>
                        <a:latin typeface="Arial" panose="020B0604020202020204" pitchFamily="34" charset="0"/>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349245314"/>
                  </a:ext>
                </a:extLst>
              </a:tr>
              <a:tr h="180975">
                <a:tc>
                  <a:txBody>
                    <a:bodyPr/>
                    <a:lstStyle/>
                    <a:p>
                      <a:pPr algn="l" rtl="0" fontAlgn="b"/>
                      <a:endParaRPr lang="he-IL" sz="11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noFill/>
                  </a:tcPr>
                </a:tc>
                <a:tc>
                  <a:txBody>
                    <a:bodyPr/>
                    <a:lstStyle/>
                    <a:p>
                      <a:pPr algn="l" rtl="0" fontAlgn="b"/>
                      <a:endParaRPr lang="he-IL" sz="11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noFill/>
                  </a:tcPr>
                </a:tc>
                <a:tc>
                  <a:txBody>
                    <a:bodyPr/>
                    <a:lstStyle/>
                    <a:p>
                      <a:pPr algn="l" rtl="0" fontAlgn="b"/>
                      <a:endParaRPr lang="he-IL" sz="11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noFill/>
                  </a:tcPr>
                </a:tc>
                <a:extLst>
                  <a:ext uri="{0D108BD9-81ED-4DB2-BD59-A6C34878D82A}">
                    <a16:rowId xmlns:a16="http://schemas.microsoft.com/office/drawing/2014/main" val="1125543269"/>
                  </a:ext>
                </a:extLst>
              </a:tr>
              <a:tr h="190500">
                <a:tc gridSpan="2">
                  <a:txBody>
                    <a:bodyPr/>
                    <a:lstStyle/>
                    <a:p>
                      <a:pPr algn="r" rtl="1" fontAlgn="b"/>
                      <a:r>
                        <a:rPr lang="he-IL" sz="1100" b="1" i="0" u="none" strike="noStrike">
                          <a:solidFill>
                            <a:srgbClr val="C10000"/>
                          </a:solidFill>
                          <a:effectLst/>
                          <a:latin typeface="Arial" panose="020B0604020202020204" pitchFamily="34" charset="0"/>
                        </a:rPr>
                        <a:t>(*)</a:t>
                      </a:r>
                      <a:r>
                        <a:rPr lang="he-IL" sz="1100" b="0" i="0" u="none" strike="noStrike">
                          <a:solidFill>
                            <a:srgbClr val="000000"/>
                          </a:solidFill>
                          <a:effectLst/>
                          <a:latin typeface="Arial" panose="020B0604020202020204" pitchFamily="34" charset="0"/>
                        </a:rPr>
                        <a:t>בניכוי הוצאות פחת והכנסות  משווי שימוש בנכסים</a:t>
                      </a:r>
                    </a:p>
                  </a:txBody>
                  <a:tcPr marL="0" marR="0" marT="0" marB="0" anchor="b">
                    <a:lnL>
                      <a:noFill/>
                    </a:lnL>
                    <a:lnR>
                      <a:noFill/>
                    </a:lnR>
                    <a:lnT>
                      <a:noFill/>
                    </a:lnT>
                    <a:lnB>
                      <a:noFill/>
                    </a:lnB>
                    <a:noFill/>
                  </a:tcPr>
                </a:tc>
                <a:tc hMerge="1">
                  <a:txBody>
                    <a:bodyPr/>
                    <a:lstStyle/>
                    <a:p>
                      <a:pPr rtl="1"/>
                      <a:endParaRPr lang="he-IL"/>
                    </a:p>
                  </a:txBody>
                  <a:tcPr/>
                </a:tc>
                <a:tc>
                  <a:txBody>
                    <a:bodyPr/>
                    <a:lstStyle/>
                    <a:p>
                      <a:pPr algn="l" rtl="0" fontAlgn="b"/>
                      <a:endParaRPr lang="he-IL" sz="1100" b="0" i="0" u="none" strike="noStrike" dirty="0">
                        <a:solidFill>
                          <a:srgbClr val="000000"/>
                        </a:solidFill>
                        <a:effectLst/>
                        <a:latin typeface="Arial" panose="020B0604020202020204" pitchFamily="34" charset="0"/>
                      </a:endParaRPr>
                    </a:p>
                  </a:txBody>
                  <a:tcPr marL="0" marR="0" marT="0" marB="0" anchor="b">
                    <a:lnL>
                      <a:noFill/>
                    </a:lnL>
                    <a:lnR>
                      <a:noFill/>
                    </a:lnR>
                    <a:lnT>
                      <a:noFill/>
                    </a:lnT>
                    <a:lnB>
                      <a:noFill/>
                    </a:lnB>
                    <a:noFill/>
                  </a:tcPr>
                </a:tc>
                <a:extLst>
                  <a:ext uri="{0D108BD9-81ED-4DB2-BD59-A6C34878D82A}">
                    <a16:rowId xmlns:a16="http://schemas.microsoft.com/office/drawing/2014/main" val="3449062465"/>
                  </a:ext>
                </a:extLst>
              </a:tr>
            </a:tbl>
          </a:graphicData>
        </a:graphic>
      </p:graphicFrame>
      <p:graphicFrame>
        <p:nvGraphicFramePr>
          <p:cNvPr id="6" name="תרשים 5">
            <a:extLst>
              <a:ext uri="{FF2B5EF4-FFF2-40B4-BE49-F238E27FC236}">
                <a16:creationId xmlns:a16="http://schemas.microsoft.com/office/drawing/2014/main" id="{8717D035-259E-8C0B-6598-8CBA9D87BBA4}"/>
              </a:ext>
            </a:extLst>
          </p:cNvPr>
          <p:cNvGraphicFramePr>
            <a:graphicFrameLocks/>
          </p:cNvGraphicFramePr>
          <p:nvPr>
            <p:extLst>
              <p:ext uri="{D42A27DB-BD31-4B8C-83A1-F6EECF244321}">
                <p14:modId xmlns:p14="http://schemas.microsoft.com/office/powerpoint/2010/main" val="1889771404"/>
              </p:ext>
            </p:extLst>
          </p:nvPr>
        </p:nvGraphicFramePr>
        <p:xfrm>
          <a:off x="612474" y="3208443"/>
          <a:ext cx="6374921" cy="328443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8323019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2C803C-2CA5-A930-A573-86E2C2438115}"/>
            </a:ext>
          </a:extLst>
        </p:cNvPr>
        <p:cNvGrpSpPr/>
        <p:nvPr/>
      </p:nvGrpSpPr>
      <p:grpSpPr>
        <a:xfrm>
          <a:off x="0" y="0"/>
          <a:ext cx="0" cy="0"/>
          <a:chOff x="0" y="0"/>
          <a:chExt cx="0" cy="0"/>
        </a:xfrm>
      </p:grpSpPr>
      <p:sp>
        <p:nvSpPr>
          <p:cNvPr id="4" name="מציין מיקום של מספר שקופית 3">
            <a:extLst>
              <a:ext uri="{FF2B5EF4-FFF2-40B4-BE49-F238E27FC236}">
                <a16:creationId xmlns:a16="http://schemas.microsoft.com/office/drawing/2014/main" id="{EA7F2074-0411-3914-7F55-C098B07CFCA9}"/>
              </a:ext>
            </a:extLst>
          </p:cNvPr>
          <p:cNvSpPr>
            <a:spLocks noGrp="1"/>
          </p:cNvSpPr>
          <p:nvPr>
            <p:ph type="sldNum" sz="quarter" idx="12"/>
          </p:nvPr>
        </p:nvSpPr>
        <p:spPr>
          <a:xfrm>
            <a:off x="0" y="6492875"/>
            <a:ext cx="2743200" cy="365125"/>
          </a:xfrm>
        </p:spPr>
        <p:txBody>
          <a:bodyPr/>
          <a:lstStyle/>
          <a:p>
            <a:fld id="{6506E92E-0720-45C4-BB03-8D91C175AD6B}" type="slidenum">
              <a:rPr lang="he-IL" smtClean="0">
                <a:solidFill>
                  <a:schemeClr val="tx1"/>
                </a:solidFill>
              </a:rPr>
              <a:t>10</a:t>
            </a:fld>
            <a:endParaRPr lang="he-IL" dirty="0">
              <a:solidFill>
                <a:schemeClr val="tx1"/>
              </a:solidFill>
            </a:endParaRPr>
          </a:p>
        </p:txBody>
      </p:sp>
      <p:sp>
        <p:nvSpPr>
          <p:cNvPr id="5" name="תיבת טקסט 4">
            <a:extLst>
              <a:ext uri="{FF2B5EF4-FFF2-40B4-BE49-F238E27FC236}">
                <a16:creationId xmlns:a16="http://schemas.microsoft.com/office/drawing/2014/main" id="{A053612C-66E4-2785-8FAE-079A2C012DFF}"/>
              </a:ext>
            </a:extLst>
          </p:cNvPr>
          <p:cNvSpPr txBox="1"/>
          <p:nvPr/>
        </p:nvSpPr>
        <p:spPr>
          <a:xfrm rot="5400000">
            <a:off x="8374655" y="3044280"/>
            <a:ext cx="6858001" cy="769441"/>
          </a:xfrm>
          <a:prstGeom prst="rect">
            <a:avLst/>
          </a:prstGeom>
          <a:solidFill>
            <a:srgbClr val="00B050"/>
          </a:solidFill>
        </p:spPr>
        <p:txBody>
          <a:bodyPr wrap="square" rtlCol="1">
            <a:spAutoFit/>
          </a:bodyPr>
          <a:lstStyle/>
          <a:p>
            <a:pPr algn="ctr"/>
            <a:r>
              <a:rPr lang="he-IL" sz="4400" b="1" spc="100" dirty="0">
                <a:solidFill>
                  <a:schemeClr val="bg1"/>
                </a:solidFill>
              </a:rPr>
              <a:t>2025</a:t>
            </a:r>
          </a:p>
        </p:txBody>
      </p:sp>
      <p:sp>
        <p:nvSpPr>
          <p:cNvPr id="9" name="תיבת טקסט 8">
            <a:extLst>
              <a:ext uri="{FF2B5EF4-FFF2-40B4-BE49-F238E27FC236}">
                <a16:creationId xmlns:a16="http://schemas.microsoft.com/office/drawing/2014/main" id="{9D23F8AF-FFCF-EC04-09DE-2AE8A5D89929}"/>
              </a:ext>
            </a:extLst>
          </p:cNvPr>
          <p:cNvSpPr txBox="1"/>
          <p:nvPr/>
        </p:nvSpPr>
        <p:spPr>
          <a:xfrm>
            <a:off x="2478191" y="655403"/>
            <a:ext cx="8207696" cy="584775"/>
          </a:xfrm>
          <a:prstGeom prst="rect">
            <a:avLst/>
          </a:prstGeom>
          <a:noFill/>
        </p:spPr>
        <p:txBody>
          <a:bodyPr wrap="none" rtlCol="1">
            <a:spAutoFit/>
          </a:bodyPr>
          <a:lstStyle/>
          <a:p>
            <a:r>
              <a:rPr lang="he-IL" sz="3200" b="1" dirty="0">
                <a:solidFill>
                  <a:srgbClr val="0070C0"/>
                </a:solidFill>
              </a:rPr>
              <a:t>התפתחות רווח/הפסד בשלוחות הגדולות (</a:t>
            </a:r>
            <a:r>
              <a:rPr lang="he-IL" sz="3200" b="1" dirty="0" err="1">
                <a:solidFill>
                  <a:srgbClr val="0070C0"/>
                </a:solidFill>
              </a:rPr>
              <a:t>אש"ח</a:t>
            </a:r>
            <a:r>
              <a:rPr lang="he-IL" sz="3200" b="1" dirty="0">
                <a:solidFill>
                  <a:srgbClr val="0070C0"/>
                </a:solidFill>
              </a:rPr>
              <a:t>)</a:t>
            </a:r>
          </a:p>
        </p:txBody>
      </p:sp>
      <p:pic>
        <p:nvPicPr>
          <p:cNvPr id="2" name="תמונה 1">
            <a:extLst>
              <a:ext uri="{FF2B5EF4-FFF2-40B4-BE49-F238E27FC236}">
                <a16:creationId xmlns:a16="http://schemas.microsoft.com/office/drawing/2014/main" id="{A0ADE476-55F0-5690-1B80-09970ED24FD6}"/>
              </a:ext>
            </a:extLst>
          </p:cNvPr>
          <p:cNvPicPr>
            <a:picLocks noChangeAspect="1"/>
          </p:cNvPicPr>
          <p:nvPr/>
        </p:nvPicPr>
        <p:blipFill>
          <a:blip r:embed="rId2"/>
          <a:stretch>
            <a:fillRect/>
          </a:stretch>
        </p:blipFill>
        <p:spPr>
          <a:xfrm>
            <a:off x="-9522" y="0"/>
            <a:ext cx="1579216" cy="1556816"/>
          </a:xfrm>
          <a:prstGeom prst="rect">
            <a:avLst/>
          </a:prstGeom>
        </p:spPr>
      </p:pic>
      <p:graphicFrame>
        <p:nvGraphicFramePr>
          <p:cNvPr id="6" name="טבלה 5">
            <a:extLst>
              <a:ext uri="{FF2B5EF4-FFF2-40B4-BE49-F238E27FC236}">
                <a16:creationId xmlns:a16="http://schemas.microsoft.com/office/drawing/2014/main" id="{122AF67D-A2FC-E57E-5865-DE46318CCDC4}"/>
              </a:ext>
            </a:extLst>
          </p:cNvPr>
          <p:cNvGraphicFramePr>
            <a:graphicFrameLocks noGrp="1"/>
          </p:cNvGraphicFramePr>
          <p:nvPr>
            <p:extLst>
              <p:ext uri="{D42A27DB-BD31-4B8C-83A1-F6EECF244321}">
                <p14:modId xmlns:p14="http://schemas.microsoft.com/office/powerpoint/2010/main" val="1356712443"/>
              </p:ext>
            </p:extLst>
          </p:nvPr>
        </p:nvGraphicFramePr>
        <p:xfrm>
          <a:off x="1569695" y="1662644"/>
          <a:ext cx="9066555" cy="2693697"/>
        </p:xfrm>
        <a:graphic>
          <a:graphicData uri="http://schemas.openxmlformats.org/drawingml/2006/table">
            <a:tbl>
              <a:tblPr rtl="1"/>
              <a:tblGrid>
                <a:gridCol w="2272979">
                  <a:extLst>
                    <a:ext uri="{9D8B030D-6E8A-4147-A177-3AD203B41FA5}">
                      <a16:colId xmlns:a16="http://schemas.microsoft.com/office/drawing/2014/main" val="333676179"/>
                    </a:ext>
                  </a:extLst>
                </a:gridCol>
                <a:gridCol w="1074672">
                  <a:extLst>
                    <a:ext uri="{9D8B030D-6E8A-4147-A177-3AD203B41FA5}">
                      <a16:colId xmlns:a16="http://schemas.microsoft.com/office/drawing/2014/main" val="3111430187"/>
                    </a:ext>
                  </a:extLst>
                </a:gridCol>
                <a:gridCol w="1077842">
                  <a:extLst>
                    <a:ext uri="{9D8B030D-6E8A-4147-A177-3AD203B41FA5}">
                      <a16:colId xmlns:a16="http://schemas.microsoft.com/office/drawing/2014/main" val="4029848030"/>
                    </a:ext>
                  </a:extLst>
                </a:gridCol>
                <a:gridCol w="1001759">
                  <a:extLst>
                    <a:ext uri="{9D8B030D-6E8A-4147-A177-3AD203B41FA5}">
                      <a16:colId xmlns:a16="http://schemas.microsoft.com/office/drawing/2014/main" val="2738682619"/>
                    </a:ext>
                  </a:extLst>
                </a:gridCol>
                <a:gridCol w="1027120">
                  <a:extLst>
                    <a:ext uri="{9D8B030D-6E8A-4147-A177-3AD203B41FA5}">
                      <a16:colId xmlns:a16="http://schemas.microsoft.com/office/drawing/2014/main" val="1555828882"/>
                    </a:ext>
                  </a:extLst>
                </a:gridCol>
                <a:gridCol w="811552">
                  <a:extLst>
                    <a:ext uri="{9D8B030D-6E8A-4147-A177-3AD203B41FA5}">
                      <a16:colId xmlns:a16="http://schemas.microsoft.com/office/drawing/2014/main" val="1949087323"/>
                    </a:ext>
                  </a:extLst>
                </a:gridCol>
                <a:gridCol w="963718">
                  <a:extLst>
                    <a:ext uri="{9D8B030D-6E8A-4147-A177-3AD203B41FA5}">
                      <a16:colId xmlns:a16="http://schemas.microsoft.com/office/drawing/2014/main" val="3209383234"/>
                    </a:ext>
                  </a:extLst>
                </a:gridCol>
                <a:gridCol w="836913">
                  <a:extLst>
                    <a:ext uri="{9D8B030D-6E8A-4147-A177-3AD203B41FA5}">
                      <a16:colId xmlns:a16="http://schemas.microsoft.com/office/drawing/2014/main" val="2903472973"/>
                    </a:ext>
                  </a:extLst>
                </a:gridCol>
              </a:tblGrid>
              <a:tr h="206372">
                <a:tc gridSpan="2">
                  <a:txBody>
                    <a:bodyPr/>
                    <a:lstStyle/>
                    <a:p>
                      <a:pPr algn="r" rtl="1" fontAlgn="b"/>
                      <a:r>
                        <a:rPr lang="he-IL" sz="1100" b="0" i="0" u="sng" strike="noStrike">
                          <a:solidFill>
                            <a:srgbClr val="000000"/>
                          </a:solidFill>
                          <a:effectLst/>
                          <a:latin typeface="Arial" panose="020B0604020202020204" pitchFamily="34" charset="0"/>
                        </a:rPr>
                        <a:t>התפתחות רווח/הפסד בשלוחות העיקריות (אש"ח)</a:t>
                      </a:r>
                    </a:p>
                  </a:txBody>
                  <a:tcPr marL="0" marR="0" marT="0" marB="0" anchor="b">
                    <a:lnL>
                      <a:noFill/>
                    </a:lnL>
                    <a:lnR>
                      <a:noFill/>
                    </a:lnR>
                    <a:lnT>
                      <a:noFill/>
                    </a:lnT>
                    <a:lnB>
                      <a:noFill/>
                    </a:lnB>
                    <a:noFill/>
                  </a:tcPr>
                </a:tc>
                <a:tc hMerge="1">
                  <a:txBody>
                    <a:bodyPr/>
                    <a:lstStyle/>
                    <a:p>
                      <a:pPr rtl="1"/>
                      <a:endParaRPr lang="he-IL"/>
                    </a:p>
                  </a:txBody>
                  <a:tcPr/>
                </a:tc>
                <a:tc>
                  <a:txBody>
                    <a:bodyPr/>
                    <a:lstStyle/>
                    <a:p>
                      <a:pPr algn="l" rtl="0" fontAlgn="b"/>
                      <a:endParaRPr lang="he-IL" sz="11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noFill/>
                  </a:tcPr>
                </a:tc>
                <a:tc>
                  <a:txBody>
                    <a:bodyPr/>
                    <a:lstStyle/>
                    <a:p>
                      <a:pPr algn="l" rtl="0" fontAlgn="b"/>
                      <a:endParaRPr lang="he-IL" sz="11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noFill/>
                  </a:tcPr>
                </a:tc>
                <a:tc>
                  <a:txBody>
                    <a:bodyPr/>
                    <a:lstStyle/>
                    <a:p>
                      <a:pPr algn="l" rtl="0" fontAlgn="b"/>
                      <a:endParaRPr lang="he-IL" sz="11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noFill/>
                  </a:tcPr>
                </a:tc>
                <a:tc>
                  <a:txBody>
                    <a:bodyPr/>
                    <a:lstStyle/>
                    <a:p>
                      <a:pPr algn="l" rtl="0" fontAlgn="b"/>
                      <a:endParaRPr lang="he-IL" sz="11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noFill/>
                  </a:tcPr>
                </a:tc>
                <a:tc>
                  <a:txBody>
                    <a:bodyPr/>
                    <a:lstStyle/>
                    <a:p>
                      <a:pPr algn="l" rtl="0" fontAlgn="b"/>
                      <a:endParaRPr lang="he-IL" sz="11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noFill/>
                  </a:tcPr>
                </a:tc>
                <a:tc>
                  <a:txBody>
                    <a:bodyPr/>
                    <a:lstStyle/>
                    <a:p>
                      <a:pPr algn="l" rtl="0" fontAlgn="b"/>
                      <a:endParaRPr lang="he-IL" sz="11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noFill/>
                  </a:tcPr>
                </a:tc>
                <a:extLst>
                  <a:ext uri="{0D108BD9-81ED-4DB2-BD59-A6C34878D82A}">
                    <a16:rowId xmlns:a16="http://schemas.microsoft.com/office/drawing/2014/main" val="372001030"/>
                  </a:ext>
                </a:extLst>
              </a:tr>
              <a:tr h="206372">
                <a:tc>
                  <a:txBody>
                    <a:bodyPr/>
                    <a:lstStyle/>
                    <a:p>
                      <a:pPr algn="l" rtl="0" fontAlgn="b"/>
                      <a:endParaRPr lang="he-IL" sz="1100" b="0" i="0" u="none" strike="noStrike">
                        <a:solidFill>
                          <a:srgbClr val="000000"/>
                        </a:solidFill>
                        <a:effectLst/>
                        <a:latin typeface="Arial" panose="020B060402020202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rtl="0" fontAlgn="b"/>
                      <a:endParaRPr lang="he-IL" sz="1100" b="0" i="0" u="none" strike="noStrike">
                        <a:solidFill>
                          <a:srgbClr val="000000"/>
                        </a:solidFill>
                        <a:effectLst/>
                        <a:latin typeface="Arial" panose="020B060402020202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rtl="0" fontAlgn="b"/>
                      <a:endParaRPr lang="he-IL" sz="1100" b="0" i="0" u="none" strike="noStrike">
                        <a:solidFill>
                          <a:srgbClr val="000000"/>
                        </a:solidFill>
                        <a:effectLst/>
                        <a:latin typeface="Arial" panose="020B060402020202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rtl="0" fontAlgn="b"/>
                      <a:endParaRPr lang="he-IL" sz="1100" b="0" i="0" u="none" strike="noStrike">
                        <a:solidFill>
                          <a:srgbClr val="000000"/>
                        </a:solidFill>
                        <a:effectLst/>
                        <a:latin typeface="Arial" panose="020B0604020202020204" pitchFamily="34"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rtl="0" fontAlgn="b"/>
                      <a:endParaRPr lang="he-IL" sz="11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noFill/>
                  </a:tcPr>
                </a:tc>
                <a:tc>
                  <a:txBody>
                    <a:bodyPr/>
                    <a:lstStyle/>
                    <a:p>
                      <a:pPr algn="l" rtl="0" fontAlgn="b"/>
                      <a:endParaRPr lang="he-IL" sz="11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noFill/>
                  </a:tcPr>
                </a:tc>
                <a:tc>
                  <a:txBody>
                    <a:bodyPr/>
                    <a:lstStyle/>
                    <a:p>
                      <a:pPr algn="l" rtl="0" fontAlgn="b"/>
                      <a:endParaRPr lang="he-IL" sz="11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noFill/>
                  </a:tcPr>
                </a:tc>
                <a:tc>
                  <a:txBody>
                    <a:bodyPr/>
                    <a:lstStyle/>
                    <a:p>
                      <a:pPr algn="l" rtl="0" fontAlgn="b"/>
                      <a:endParaRPr lang="he-IL" sz="11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noFill/>
                  </a:tcPr>
                </a:tc>
                <a:extLst>
                  <a:ext uri="{0D108BD9-81ED-4DB2-BD59-A6C34878D82A}">
                    <a16:rowId xmlns:a16="http://schemas.microsoft.com/office/drawing/2014/main" val="2383579118"/>
                  </a:ext>
                </a:extLst>
              </a:tr>
              <a:tr h="206372">
                <a:tc>
                  <a:txBody>
                    <a:bodyPr/>
                    <a:lstStyle/>
                    <a:p>
                      <a:pPr algn="ctr" rtl="1" fontAlgn="b"/>
                      <a:r>
                        <a:rPr lang="he-IL" sz="1100" b="0" i="0" u="none" strike="noStrike" dirty="0">
                          <a:solidFill>
                            <a:srgbClr val="000000"/>
                          </a:solidFill>
                          <a:effectLst/>
                          <a:latin typeface="Arial" panose="020B0604020202020204" pitchFamily="34" charset="0"/>
                        </a:rPr>
                        <a:t>שלוחה</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ctr" rtl="0" fontAlgn="b"/>
                      <a:r>
                        <a:rPr lang="he-IL" sz="1100" b="0" i="0" u="none" strike="noStrike">
                          <a:solidFill>
                            <a:srgbClr val="000000"/>
                          </a:solidFill>
                          <a:effectLst/>
                          <a:latin typeface="Arial" panose="020B0604020202020204" pitchFamily="34" charset="0"/>
                        </a:rPr>
                        <a:t>2023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ctr" rtl="0" fontAlgn="b"/>
                      <a:r>
                        <a:rPr lang="he-IL" sz="1100" b="0" i="0" u="none" strike="noStrike">
                          <a:solidFill>
                            <a:srgbClr val="000000"/>
                          </a:solidFill>
                          <a:effectLst/>
                          <a:latin typeface="Arial" panose="020B0604020202020204" pitchFamily="34" charset="0"/>
                        </a:rPr>
                        <a:t>2024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ctr" rtl="0" fontAlgn="b"/>
                      <a:r>
                        <a:rPr lang="he-IL" sz="1100" b="0" i="0" u="none" strike="noStrike">
                          <a:solidFill>
                            <a:srgbClr val="000000"/>
                          </a:solidFill>
                          <a:effectLst/>
                          <a:latin typeface="Arial" panose="020B0604020202020204" pitchFamily="34" charset="0"/>
                        </a:rPr>
                        <a:t>2025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l" rtl="0" fontAlgn="b"/>
                      <a:endParaRPr lang="he-IL" sz="1100" b="0" i="0" u="none" strike="noStrike">
                        <a:solidFill>
                          <a:srgbClr val="000000"/>
                        </a:solidFill>
                        <a:effectLst/>
                        <a:latin typeface="Arial" panose="020B0604020202020204" pitchFamily="34" charset="0"/>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noFill/>
                  </a:tcPr>
                </a:tc>
                <a:tc>
                  <a:txBody>
                    <a:bodyPr/>
                    <a:lstStyle/>
                    <a:p>
                      <a:pPr algn="l" rtl="0" fontAlgn="b"/>
                      <a:endParaRPr lang="he-IL" sz="11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noFill/>
                  </a:tcPr>
                </a:tc>
                <a:tc>
                  <a:txBody>
                    <a:bodyPr/>
                    <a:lstStyle/>
                    <a:p>
                      <a:pPr algn="l" rtl="0" fontAlgn="b"/>
                      <a:endParaRPr lang="he-IL" sz="11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noFill/>
                  </a:tcPr>
                </a:tc>
                <a:tc>
                  <a:txBody>
                    <a:bodyPr/>
                    <a:lstStyle/>
                    <a:p>
                      <a:pPr algn="l" rtl="0" fontAlgn="b"/>
                      <a:endParaRPr lang="he-IL" sz="11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noFill/>
                  </a:tcPr>
                </a:tc>
                <a:extLst>
                  <a:ext uri="{0D108BD9-81ED-4DB2-BD59-A6C34878D82A}">
                    <a16:rowId xmlns:a16="http://schemas.microsoft.com/office/drawing/2014/main" val="4152259149"/>
                  </a:ext>
                </a:extLst>
              </a:tr>
              <a:tr h="206372">
                <a:tc>
                  <a:txBody>
                    <a:bodyPr/>
                    <a:lstStyle/>
                    <a:p>
                      <a:pPr algn="ctr" rtl="1" fontAlgn="b"/>
                      <a:r>
                        <a:rPr lang="he-IL" sz="1100" b="0" i="0" u="none" strike="noStrike" dirty="0">
                          <a:solidFill>
                            <a:srgbClr val="000000"/>
                          </a:solidFill>
                          <a:effectLst/>
                          <a:latin typeface="Arial" panose="020B0604020202020204" pitchFamily="34" charset="0"/>
                        </a:rPr>
                        <a:t>חי פארק</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100" b="0" i="0" u="none" strike="noStrike">
                          <a:solidFill>
                            <a:srgbClr val="000000"/>
                          </a:solidFill>
                          <a:effectLst/>
                          <a:latin typeface="Arial" panose="020B0604020202020204" pitchFamily="34" charset="0"/>
                        </a:rPr>
                        <a:t>(2,167)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100" b="0" i="0" u="none" strike="noStrike">
                          <a:solidFill>
                            <a:srgbClr val="000000"/>
                          </a:solidFill>
                          <a:effectLst/>
                          <a:latin typeface="Arial" panose="020B0604020202020204" pitchFamily="34" charset="0"/>
                        </a:rPr>
                        <a:t>(2,798)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100" b="0" i="0" u="none" strike="noStrike">
                          <a:solidFill>
                            <a:srgbClr val="000000"/>
                          </a:solidFill>
                          <a:effectLst/>
                          <a:latin typeface="Arial" panose="020B0604020202020204" pitchFamily="34" charset="0"/>
                        </a:rPr>
                        <a:t> 39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b"/>
                      <a:r>
                        <a:rPr lang="he-IL" sz="1000" b="1" i="0" u="none" strike="noStrike">
                          <a:solidFill>
                            <a:srgbClr val="FF0000"/>
                          </a:solidFill>
                          <a:effectLst/>
                          <a:latin typeface="Arial" panose="020B0604020202020204" pitchFamily="34" charset="0"/>
                        </a:rPr>
                        <a:t>(1)</a:t>
                      </a:r>
                    </a:p>
                  </a:txBody>
                  <a:tcPr marL="0" marR="0" marT="0" marB="0" anchor="b">
                    <a:lnL w="6350" cap="flat" cmpd="sng" algn="ctr">
                      <a:solidFill>
                        <a:srgbClr val="000000"/>
                      </a:solidFill>
                      <a:prstDash val="solid"/>
                      <a:round/>
                      <a:headEnd type="none" w="med" len="med"/>
                      <a:tailEnd type="none" w="med" len="med"/>
                    </a:lnL>
                    <a:lnR>
                      <a:noFill/>
                    </a:lnR>
                    <a:lnT>
                      <a:noFill/>
                    </a:lnT>
                    <a:lnB>
                      <a:noFill/>
                    </a:lnB>
                    <a:noFill/>
                  </a:tcPr>
                </a:tc>
                <a:tc>
                  <a:txBody>
                    <a:bodyPr/>
                    <a:lstStyle/>
                    <a:p>
                      <a:pPr algn="l" rtl="0" fontAlgn="b"/>
                      <a:endParaRPr lang="he-IL" sz="11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noFill/>
                  </a:tcPr>
                </a:tc>
                <a:tc>
                  <a:txBody>
                    <a:bodyPr/>
                    <a:lstStyle/>
                    <a:p>
                      <a:pPr algn="l" rtl="0" fontAlgn="b"/>
                      <a:endParaRPr lang="he-IL" sz="11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noFill/>
                  </a:tcPr>
                </a:tc>
                <a:tc>
                  <a:txBody>
                    <a:bodyPr/>
                    <a:lstStyle/>
                    <a:p>
                      <a:pPr algn="l" rtl="0" fontAlgn="b"/>
                      <a:endParaRPr lang="he-IL" sz="11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noFill/>
                  </a:tcPr>
                </a:tc>
                <a:extLst>
                  <a:ext uri="{0D108BD9-81ED-4DB2-BD59-A6C34878D82A}">
                    <a16:rowId xmlns:a16="http://schemas.microsoft.com/office/drawing/2014/main" val="3597772129"/>
                  </a:ext>
                </a:extLst>
              </a:tr>
              <a:tr h="206372">
                <a:tc>
                  <a:txBody>
                    <a:bodyPr/>
                    <a:lstStyle/>
                    <a:p>
                      <a:pPr algn="ctr" rtl="1" fontAlgn="b"/>
                      <a:r>
                        <a:rPr lang="he-IL" sz="1100" b="0" i="0" u="none" strike="noStrike" dirty="0" err="1">
                          <a:solidFill>
                            <a:srgbClr val="000000"/>
                          </a:solidFill>
                          <a:effectLst/>
                          <a:latin typeface="Arial" panose="020B0604020202020204" pitchFamily="34" charset="0"/>
                        </a:rPr>
                        <a:t>ספורטלי</a:t>
                      </a:r>
                      <a:endParaRPr lang="he-IL" sz="1100" b="0" i="0" u="none" strike="noStrike" dirty="0">
                        <a:solidFill>
                          <a:srgbClr val="000000"/>
                        </a:solidFill>
                        <a:effectLst/>
                        <a:latin typeface="Arial" panose="020B060402020202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100" b="0" i="0" u="none" strike="noStrike">
                          <a:solidFill>
                            <a:srgbClr val="000000"/>
                          </a:solidFill>
                          <a:effectLst/>
                          <a:latin typeface="Arial" panose="020B0604020202020204" pitchFamily="34" charset="0"/>
                        </a:rPr>
                        <a:t> 1,857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100" b="0" i="0" u="none" strike="noStrike">
                          <a:solidFill>
                            <a:srgbClr val="000000"/>
                          </a:solidFill>
                          <a:effectLst/>
                          <a:latin typeface="Arial" panose="020B0604020202020204" pitchFamily="34" charset="0"/>
                        </a:rPr>
                        <a:t> 2,416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100" b="0" i="0" u="none" strike="noStrike">
                          <a:solidFill>
                            <a:srgbClr val="000000"/>
                          </a:solidFill>
                          <a:effectLst/>
                          <a:latin typeface="Arial" panose="020B0604020202020204" pitchFamily="34" charset="0"/>
                        </a:rPr>
                        <a:t> 1,499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b"/>
                      <a:r>
                        <a:rPr lang="he-IL" sz="1000" b="1" i="0" u="none" strike="noStrike">
                          <a:solidFill>
                            <a:srgbClr val="FF0000"/>
                          </a:solidFill>
                          <a:effectLst/>
                          <a:latin typeface="Arial" panose="020B0604020202020204" pitchFamily="34" charset="0"/>
                        </a:rPr>
                        <a:t>(2)</a:t>
                      </a:r>
                    </a:p>
                  </a:txBody>
                  <a:tcPr marL="0" marR="0" marT="0" marB="0" anchor="b">
                    <a:lnL w="6350" cap="flat" cmpd="sng" algn="ctr">
                      <a:solidFill>
                        <a:srgbClr val="000000"/>
                      </a:solidFill>
                      <a:prstDash val="solid"/>
                      <a:round/>
                      <a:headEnd type="none" w="med" len="med"/>
                      <a:tailEnd type="none" w="med" len="med"/>
                    </a:lnL>
                    <a:lnR>
                      <a:noFill/>
                    </a:lnR>
                    <a:lnT>
                      <a:noFill/>
                    </a:lnT>
                    <a:lnB>
                      <a:noFill/>
                    </a:lnB>
                    <a:noFill/>
                  </a:tcPr>
                </a:tc>
                <a:tc>
                  <a:txBody>
                    <a:bodyPr/>
                    <a:lstStyle/>
                    <a:p>
                      <a:pPr algn="l" rtl="0" fontAlgn="b"/>
                      <a:endParaRPr lang="he-IL" sz="11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noFill/>
                  </a:tcPr>
                </a:tc>
                <a:tc>
                  <a:txBody>
                    <a:bodyPr/>
                    <a:lstStyle/>
                    <a:p>
                      <a:pPr algn="l" rtl="0" fontAlgn="b"/>
                      <a:endParaRPr lang="he-IL" sz="11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noFill/>
                  </a:tcPr>
                </a:tc>
                <a:tc>
                  <a:txBody>
                    <a:bodyPr/>
                    <a:lstStyle/>
                    <a:p>
                      <a:pPr algn="l" rtl="0" fontAlgn="b"/>
                      <a:endParaRPr lang="he-IL" sz="11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noFill/>
                  </a:tcPr>
                </a:tc>
                <a:extLst>
                  <a:ext uri="{0D108BD9-81ED-4DB2-BD59-A6C34878D82A}">
                    <a16:rowId xmlns:a16="http://schemas.microsoft.com/office/drawing/2014/main" val="2545295166"/>
                  </a:ext>
                </a:extLst>
              </a:tr>
              <a:tr h="206372">
                <a:tc>
                  <a:txBody>
                    <a:bodyPr/>
                    <a:lstStyle/>
                    <a:p>
                      <a:pPr algn="ctr" rtl="1" fontAlgn="b"/>
                      <a:r>
                        <a:rPr lang="he-IL" sz="1100" b="0" i="0" u="none" strike="noStrike" dirty="0">
                          <a:solidFill>
                            <a:srgbClr val="000000"/>
                          </a:solidFill>
                          <a:effectLst/>
                          <a:latin typeface="Arial" panose="020B0604020202020204" pitchFamily="34" charset="0"/>
                        </a:rPr>
                        <a:t>גיל הרך (אלי כהן)</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100" b="0" i="0" u="none" strike="noStrike">
                          <a:solidFill>
                            <a:srgbClr val="000000"/>
                          </a:solidFill>
                          <a:effectLst/>
                          <a:latin typeface="Arial" panose="020B0604020202020204" pitchFamily="34" charset="0"/>
                        </a:rPr>
                        <a:t> 1,132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100" b="0" i="0" u="none" strike="noStrike" dirty="0">
                          <a:solidFill>
                            <a:srgbClr val="000000"/>
                          </a:solidFill>
                          <a:effectLst/>
                          <a:latin typeface="Arial" panose="020B0604020202020204" pitchFamily="34" charset="0"/>
                        </a:rPr>
                        <a:t> 4,939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100" b="0" i="0" u="none" strike="noStrike" dirty="0">
                          <a:solidFill>
                            <a:srgbClr val="000000"/>
                          </a:solidFill>
                          <a:effectLst/>
                          <a:latin typeface="Arial" panose="020B0604020202020204" pitchFamily="34" charset="0"/>
                        </a:rPr>
                        <a:t> 1,755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b"/>
                      <a:r>
                        <a:rPr lang="he-IL" sz="1000" b="1" i="0" u="none" strike="noStrike">
                          <a:solidFill>
                            <a:srgbClr val="FF0000"/>
                          </a:solidFill>
                          <a:effectLst/>
                          <a:latin typeface="Arial" panose="020B0604020202020204" pitchFamily="34" charset="0"/>
                        </a:rPr>
                        <a:t>(3)</a:t>
                      </a:r>
                    </a:p>
                  </a:txBody>
                  <a:tcPr marL="0" marR="0" marT="0" marB="0" anchor="b">
                    <a:lnL w="6350" cap="flat" cmpd="sng" algn="ctr">
                      <a:solidFill>
                        <a:srgbClr val="000000"/>
                      </a:solidFill>
                      <a:prstDash val="solid"/>
                      <a:round/>
                      <a:headEnd type="none" w="med" len="med"/>
                      <a:tailEnd type="none" w="med" len="med"/>
                    </a:lnL>
                    <a:lnR>
                      <a:noFill/>
                    </a:lnR>
                    <a:lnT>
                      <a:noFill/>
                    </a:lnT>
                    <a:lnB>
                      <a:noFill/>
                    </a:lnB>
                    <a:noFill/>
                  </a:tcPr>
                </a:tc>
                <a:tc>
                  <a:txBody>
                    <a:bodyPr/>
                    <a:lstStyle/>
                    <a:p>
                      <a:pPr algn="l" rtl="0" fontAlgn="b"/>
                      <a:endParaRPr lang="he-IL" sz="11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noFill/>
                  </a:tcPr>
                </a:tc>
                <a:tc>
                  <a:txBody>
                    <a:bodyPr/>
                    <a:lstStyle/>
                    <a:p>
                      <a:pPr algn="l" rtl="0" fontAlgn="b"/>
                      <a:endParaRPr lang="he-IL" sz="11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noFill/>
                  </a:tcPr>
                </a:tc>
                <a:tc>
                  <a:txBody>
                    <a:bodyPr/>
                    <a:lstStyle/>
                    <a:p>
                      <a:pPr algn="l" rtl="0" fontAlgn="b"/>
                      <a:endParaRPr lang="he-IL" sz="11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noFill/>
                  </a:tcPr>
                </a:tc>
                <a:extLst>
                  <a:ext uri="{0D108BD9-81ED-4DB2-BD59-A6C34878D82A}">
                    <a16:rowId xmlns:a16="http://schemas.microsoft.com/office/drawing/2014/main" val="2903911881"/>
                  </a:ext>
                </a:extLst>
              </a:tr>
              <a:tr h="206372">
                <a:tc>
                  <a:txBody>
                    <a:bodyPr/>
                    <a:lstStyle/>
                    <a:p>
                      <a:pPr algn="ctr" rtl="1" fontAlgn="b"/>
                      <a:r>
                        <a:rPr lang="he-IL" sz="1100" b="0" i="0" u="none" strike="noStrike" dirty="0">
                          <a:solidFill>
                            <a:srgbClr val="000000"/>
                          </a:solidFill>
                          <a:effectLst/>
                          <a:latin typeface="Arial" panose="020B0604020202020204" pitchFamily="34" charset="0"/>
                        </a:rPr>
                        <a:t>מטה</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100" b="0" i="0" u="none" strike="noStrike" dirty="0">
                          <a:solidFill>
                            <a:srgbClr val="000000"/>
                          </a:solidFill>
                          <a:effectLst/>
                          <a:latin typeface="Arial" panose="020B0604020202020204" pitchFamily="34" charset="0"/>
                        </a:rPr>
                        <a:t>(2,495)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100" b="0" i="0" u="none" strike="noStrike" dirty="0">
                          <a:solidFill>
                            <a:srgbClr val="000000"/>
                          </a:solidFill>
                          <a:effectLst/>
                          <a:latin typeface="Arial" panose="020B0604020202020204" pitchFamily="34" charset="0"/>
                        </a:rPr>
                        <a:t>(3,117)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100" b="0" i="0" u="none" strike="noStrike" dirty="0">
                          <a:solidFill>
                            <a:srgbClr val="000000"/>
                          </a:solidFill>
                          <a:effectLst/>
                          <a:latin typeface="Arial" panose="020B0604020202020204" pitchFamily="34" charset="0"/>
                        </a:rPr>
                        <a:t>(3,184)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rtl="0" fontAlgn="b"/>
                      <a:endParaRPr lang="he-IL" sz="1100" b="0" i="0" u="none" strike="noStrike">
                        <a:solidFill>
                          <a:srgbClr val="000000"/>
                        </a:solidFill>
                        <a:effectLst/>
                        <a:latin typeface="Arial" panose="020B0604020202020204" pitchFamily="34" charset="0"/>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noFill/>
                  </a:tcPr>
                </a:tc>
                <a:tc>
                  <a:txBody>
                    <a:bodyPr/>
                    <a:lstStyle/>
                    <a:p>
                      <a:pPr algn="l" rtl="0" fontAlgn="b"/>
                      <a:endParaRPr lang="he-IL" sz="11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noFill/>
                  </a:tcPr>
                </a:tc>
                <a:tc>
                  <a:txBody>
                    <a:bodyPr/>
                    <a:lstStyle/>
                    <a:p>
                      <a:pPr algn="l" rtl="0" fontAlgn="b"/>
                      <a:endParaRPr lang="he-IL" sz="11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noFill/>
                  </a:tcPr>
                </a:tc>
                <a:tc>
                  <a:txBody>
                    <a:bodyPr/>
                    <a:lstStyle/>
                    <a:p>
                      <a:pPr algn="l" rtl="0" fontAlgn="b"/>
                      <a:endParaRPr lang="he-IL" sz="11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noFill/>
                  </a:tcPr>
                </a:tc>
                <a:extLst>
                  <a:ext uri="{0D108BD9-81ED-4DB2-BD59-A6C34878D82A}">
                    <a16:rowId xmlns:a16="http://schemas.microsoft.com/office/drawing/2014/main" val="3864901607"/>
                  </a:ext>
                </a:extLst>
              </a:tr>
              <a:tr h="206372">
                <a:tc>
                  <a:txBody>
                    <a:bodyPr/>
                    <a:lstStyle/>
                    <a:p>
                      <a:pPr algn="l" rtl="0" fontAlgn="b"/>
                      <a:endParaRPr lang="he-IL" sz="1100" b="0" i="0" u="none" strike="noStrike">
                        <a:solidFill>
                          <a:srgbClr val="000000"/>
                        </a:solidFill>
                        <a:effectLst/>
                        <a:latin typeface="Arial" panose="020B0604020202020204" pitchFamily="34" charset="0"/>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rtl="0" fontAlgn="b"/>
                      <a:endParaRPr lang="he-IL" sz="1100" b="0" i="0" u="none" strike="noStrike">
                        <a:solidFill>
                          <a:srgbClr val="000000"/>
                        </a:solidFill>
                        <a:effectLst/>
                        <a:latin typeface="Arial" panose="020B0604020202020204" pitchFamily="34" charset="0"/>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rtl="0" fontAlgn="b"/>
                      <a:endParaRPr lang="he-IL" sz="1100" b="0" i="0" u="none" strike="noStrike">
                        <a:solidFill>
                          <a:srgbClr val="000000"/>
                        </a:solidFill>
                        <a:effectLst/>
                        <a:latin typeface="Arial" panose="020B0604020202020204" pitchFamily="34" charset="0"/>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rtl="0" fontAlgn="b"/>
                      <a:endParaRPr lang="he-IL" sz="1100" b="0" i="0" u="none" strike="noStrike">
                        <a:solidFill>
                          <a:srgbClr val="000000"/>
                        </a:solidFill>
                        <a:effectLst/>
                        <a:latin typeface="Arial" panose="020B0604020202020204" pitchFamily="34" charset="0"/>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rtl="0" fontAlgn="b"/>
                      <a:endParaRPr lang="he-IL" sz="11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noFill/>
                  </a:tcPr>
                </a:tc>
                <a:tc>
                  <a:txBody>
                    <a:bodyPr/>
                    <a:lstStyle/>
                    <a:p>
                      <a:pPr algn="l" rtl="0" fontAlgn="b"/>
                      <a:endParaRPr lang="he-IL" sz="11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noFill/>
                  </a:tcPr>
                </a:tc>
                <a:tc>
                  <a:txBody>
                    <a:bodyPr/>
                    <a:lstStyle/>
                    <a:p>
                      <a:pPr algn="l" rtl="0" fontAlgn="b"/>
                      <a:endParaRPr lang="he-IL" sz="11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noFill/>
                  </a:tcPr>
                </a:tc>
                <a:tc>
                  <a:txBody>
                    <a:bodyPr/>
                    <a:lstStyle/>
                    <a:p>
                      <a:pPr algn="l" rtl="0" fontAlgn="b"/>
                      <a:endParaRPr lang="he-IL" sz="11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noFill/>
                  </a:tcPr>
                </a:tc>
                <a:extLst>
                  <a:ext uri="{0D108BD9-81ED-4DB2-BD59-A6C34878D82A}">
                    <a16:rowId xmlns:a16="http://schemas.microsoft.com/office/drawing/2014/main" val="963593012"/>
                  </a:ext>
                </a:extLst>
              </a:tr>
              <a:tr h="217233">
                <a:tc>
                  <a:txBody>
                    <a:bodyPr/>
                    <a:lstStyle/>
                    <a:p>
                      <a:pPr algn="r" rtl="1" fontAlgn="b"/>
                      <a:r>
                        <a:rPr lang="he-IL" sz="1100" b="1" i="0" u="none" strike="noStrike">
                          <a:solidFill>
                            <a:srgbClr val="FF0000"/>
                          </a:solidFill>
                          <a:effectLst/>
                          <a:latin typeface="Arial" panose="020B0604020202020204" pitchFamily="34" charset="0"/>
                        </a:rPr>
                        <a:t>(*) </a:t>
                      </a:r>
                      <a:r>
                        <a:rPr lang="he-IL" sz="1100" b="0" i="0" u="none" strike="noStrike">
                          <a:solidFill>
                            <a:srgbClr val="000000"/>
                          </a:solidFill>
                          <a:effectLst/>
                          <a:latin typeface="Arial" panose="020B0604020202020204" pitchFamily="34" charset="0"/>
                        </a:rPr>
                        <a:t>לפי מאזן בוחן</a:t>
                      </a:r>
                    </a:p>
                  </a:txBody>
                  <a:tcPr marL="0" marR="0" marT="0" marB="0" anchor="b">
                    <a:lnL>
                      <a:noFill/>
                    </a:lnL>
                    <a:lnR>
                      <a:noFill/>
                    </a:lnR>
                    <a:lnT>
                      <a:noFill/>
                    </a:lnT>
                    <a:lnB>
                      <a:noFill/>
                    </a:lnB>
                    <a:noFill/>
                  </a:tcPr>
                </a:tc>
                <a:tc>
                  <a:txBody>
                    <a:bodyPr/>
                    <a:lstStyle/>
                    <a:p>
                      <a:pPr algn="l" rtl="0" fontAlgn="b"/>
                      <a:endParaRPr lang="he-IL" sz="11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noFill/>
                  </a:tcPr>
                </a:tc>
                <a:tc>
                  <a:txBody>
                    <a:bodyPr/>
                    <a:lstStyle/>
                    <a:p>
                      <a:pPr algn="l" rtl="0" fontAlgn="b"/>
                      <a:endParaRPr lang="he-IL" sz="11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noFill/>
                  </a:tcPr>
                </a:tc>
                <a:tc>
                  <a:txBody>
                    <a:bodyPr/>
                    <a:lstStyle/>
                    <a:p>
                      <a:pPr algn="l" rtl="0" fontAlgn="b"/>
                      <a:endParaRPr lang="he-IL" sz="11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noFill/>
                  </a:tcPr>
                </a:tc>
                <a:tc>
                  <a:txBody>
                    <a:bodyPr/>
                    <a:lstStyle/>
                    <a:p>
                      <a:pPr algn="l" rtl="0" fontAlgn="b"/>
                      <a:endParaRPr lang="he-IL" sz="11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noFill/>
                  </a:tcPr>
                </a:tc>
                <a:tc>
                  <a:txBody>
                    <a:bodyPr/>
                    <a:lstStyle/>
                    <a:p>
                      <a:pPr algn="l" rtl="0" fontAlgn="b"/>
                      <a:endParaRPr lang="he-IL" sz="11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noFill/>
                  </a:tcPr>
                </a:tc>
                <a:tc>
                  <a:txBody>
                    <a:bodyPr/>
                    <a:lstStyle/>
                    <a:p>
                      <a:pPr algn="l" rtl="0" fontAlgn="b"/>
                      <a:endParaRPr lang="he-IL" sz="11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noFill/>
                  </a:tcPr>
                </a:tc>
                <a:tc>
                  <a:txBody>
                    <a:bodyPr/>
                    <a:lstStyle/>
                    <a:p>
                      <a:pPr algn="l" rtl="0" fontAlgn="b"/>
                      <a:endParaRPr lang="he-IL" sz="11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noFill/>
                  </a:tcPr>
                </a:tc>
                <a:extLst>
                  <a:ext uri="{0D108BD9-81ED-4DB2-BD59-A6C34878D82A}">
                    <a16:rowId xmlns:a16="http://schemas.microsoft.com/office/drawing/2014/main" val="3939708447"/>
                  </a:ext>
                </a:extLst>
              </a:tr>
              <a:tr h="206372">
                <a:tc>
                  <a:txBody>
                    <a:bodyPr/>
                    <a:lstStyle/>
                    <a:p>
                      <a:pPr algn="r" rtl="1" fontAlgn="b"/>
                      <a:endParaRPr lang="he-IL" sz="11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noFill/>
                  </a:tcPr>
                </a:tc>
                <a:tc>
                  <a:txBody>
                    <a:bodyPr/>
                    <a:lstStyle/>
                    <a:p>
                      <a:pPr algn="l" rtl="0" fontAlgn="b"/>
                      <a:endParaRPr lang="he-IL" sz="11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noFill/>
                  </a:tcPr>
                </a:tc>
                <a:tc>
                  <a:txBody>
                    <a:bodyPr/>
                    <a:lstStyle/>
                    <a:p>
                      <a:pPr algn="l" rtl="0" fontAlgn="b"/>
                      <a:endParaRPr lang="he-IL" sz="11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noFill/>
                  </a:tcPr>
                </a:tc>
                <a:tc>
                  <a:txBody>
                    <a:bodyPr/>
                    <a:lstStyle/>
                    <a:p>
                      <a:pPr algn="l" rtl="0" fontAlgn="b"/>
                      <a:endParaRPr lang="he-IL" sz="11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noFill/>
                  </a:tcPr>
                </a:tc>
                <a:tc>
                  <a:txBody>
                    <a:bodyPr/>
                    <a:lstStyle/>
                    <a:p>
                      <a:pPr algn="l" rtl="0" fontAlgn="b"/>
                      <a:endParaRPr lang="he-IL" sz="11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noFill/>
                  </a:tcPr>
                </a:tc>
                <a:tc>
                  <a:txBody>
                    <a:bodyPr/>
                    <a:lstStyle/>
                    <a:p>
                      <a:pPr algn="l" rtl="0" fontAlgn="b"/>
                      <a:endParaRPr lang="he-IL" sz="11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noFill/>
                  </a:tcPr>
                </a:tc>
                <a:tc>
                  <a:txBody>
                    <a:bodyPr/>
                    <a:lstStyle/>
                    <a:p>
                      <a:pPr algn="l" rtl="0" fontAlgn="b"/>
                      <a:endParaRPr lang="he-IL" sz="11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noFill/>
                  </a:tcPr>
                </a:tc>
                <a:tc>
                  <a:txBody>
                    <a:bodyPr/>
                    <a:lstStyle/>
                    <a:p>
                      <a:pPr algn="l" rtl="0" fontAlgn="b"/>
                      <a:endParaRPr lang="he-IL" sz="11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noFill/>
                  </a:tcPr>
                </a:tc>
                <a:extLst>
                  <a:ext uri="{0D108BD9-81ED-4DB2-BD59-A6C34878D82A}">
                    <a16:rowId xmlns:a16="http://schemas.microsoft.com/office/drawing/2014/main" val="4124036472"/>
                  </a:ext>
                </a:extLst>
              </a:tr>
              <a:tr h="206372">
                <a:tc gridSpan="4">
                  <a:txBody>
                    <a:bodyPr/>
                    <a:lstStyle/>
                    <a:p>
                      <a:pPr algn="r" rtl="1" fontAlgn="b"/>
                      <a:r>
                        <a:rPr lang="he-IL" sz="1000" b="1" i="0" u="none" strike="noStrike">
                          <a:solidFill>
                            <a:srgbClr val="FF0000"/>
                          </a:solidFill>
                          <a:effectLst/>
                          <a:latin typeface="Arial" panose="020B0604020202020204" pitchFamily="34" charset="0"/>
                        </a:rPr>
                        <a:t>(1)</a:t>
                      </a:r>
                      <a:r>
                        <a:rPr lang="he-IL" sz="1100" b="0" i="0" u="none" strike="noStrike">
                          <a:solidFill>
                            <a:srgbClr val="000000"/>
                          </a:solidFill>
                          <a:effectLst/>
                          <a:latin typeface="Arial" panose="020B0604020202020204" pitchFamily="34" charset="0"/>
                        </a:rPr>
                        <a:t> הגידול משנת 2024 בעיקר מהכנסות שלא היו במלחמה (ומתיחות בצפון כ- 3 מש"ח)</a:t>
                      </a:r>
                    </a:p>
                  </a:txBody>
                  <a:tcPr marL="0" marR="0" marT="0" marB="0" anchor="b">
                    <a:lnL>
                      <a:noFill/>
                    </a:lnL>
                    <a:lnR>
                      <a:noFill/>
                    </a:lnR>
                    <a:lnT>
                      <a:noFill/>
                    </a:lnT>
                    <a:lnB>
                      <a:noFill/>
                    </a:lnB>
                    <a:noFill/>
                  </a:tcPr>
                </a:tc>
                <a:tc hMerge="1">
                  <a:txBody>
                    <a:bodyPr/>
                    <a:lstStyle/>
                    <a:p>
                      <a:pPr rtl="1"/>
                      <a:endParaRPr lang="he-IL"/>
                    </a:p>
                  </a:txBody>
                  <a:tcPr/>
                </a:tc>
                <a:tc hMerge="1">
                  <a:txBody>
                    <a:bodyPr/>
                    <a:lstStyle/>
                    <a:p>
                      <a:pPr rtl="1"/>
                      <a:endParaRPr lang="he-IL"/>
                    </a:p>
                  </a:txBody>
                  <a:tcPr/>
                </a:tc>
                <a:tc hMerge="1">
                  <a:txBody>
                    <a:bodyPr/>
                    <a:lstStyle/>
                    <a:p>
                      <a:pPr rtl="1"/>
                      <a:endParaRPr lang="he-IL"/>
                    </a:p>
                  </a:txBody>
                  <a:tcPr/>
                </a:tc>
                <a:tc>
                  <a:txBody>
                    <a:bodyPr/>
                    <a:lstStyle/>
                    <a:p>
                      <a:pPr algn="l" rtl="0" fontAlgn="b"/>
                      <a:endParaRPr lang="he-IL" sz="11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noFill/>
                  </a:tcPr>
                </a:tc>
                <a:tc>
                  <a:txBody>
                    <a:bodyPr/>
                    <a:lstStyle/>
                    <a:p>
                      <a:pPr algn="l" rtl="0" fontAlgn="b"/>
                      <a:endParaRPr lang="he-IL" sz="11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noFill/>
                  </a:tcPr>
                </a:tc>
                <a:tc>
                  <a:txBody>
                    <a:bodyPr/>
                    <a:lstStyle/>
                    <a:p>
                      <a:pPr algn="l" rtl="0" fontAlgn="b"/>
                      <a:endParaRPr lang="he-IL" sz="11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noFill/>
                  </a:tcPr>
                </a:tc>
                <a:tc>
                  <a:txBody>
                    <a:bodyPr/>
                    <a:lstStyle/>
                    <a:p>
                      <a:pPr algn="l" rtl="0" fontAlgn="b"/>
                      <a:endParaRPr lang="he-IL" sz="11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noFill/>
                  </a:tcPr>
                </a:tc>
                <a:extLst>
                  <a:ext uri="{0D108BD9-81ED-4DB2-BD59-A6C34878D82A}">
                    <a16:rowId xmlns:a16="http://schemas.microsoft.com/office/drawing/2014/main" val="740636513"/>
                  </a:ext>
                </a:extLst>
              </a:tr>
              <a:tr h="206372">
                <a:tc gridSpan="8">
                  <a:txBody>
                    <a:bodyPr/>
                    <a:lstStyle/>
                    <a:p>
                      <a:pPr algn="r" rtl="1" fontAlgn="b"/>
                      <a:r>
                        <a:rPr lang="he-IL" sz="1000" b="1" i="0" u="none" strike="noStrike">
                          <a:solidFill>
                            <a:srgbClr val="FF0000"/>
                          </a:solidFill>
                          <a:effectLst/>
                          <a:latin typeface="Arial" panose="020B0604020202020204" pitchFamily="34" charset="0"/>
                        </a:rPr>
                        <a:t>(2)</a:t>
                      </a:r>
                      <a:r>
                        <a:rPr lang="he-IL" sz="1100" b="0" i="0" u="none" strike="noStrike">
                          <a:solidFill>
                            <a:srgbClr val="000000"/>
                          </a:solidFill>
                          <a:effectLst/>
                          <a:latin typeface="Arial" panose="020B0604020202020204" pitchFamily="34" charset="0"/>
                        </a:rPr>
                        <a:t> קיטון ברווח ב 2025 בעיקר מגידול בהוצאות כ 0.7 מש"ח (התייקרות+ חלת וסגירה בגיו מלחמה בשנת 2024). משנת 2023 לשנת 2024 ולתקציב יש גידול בהכנסות</a:t>
                      </a:r>
                    </a:p>
                  </a:txBody>
                  <a:tcPr marL="0" marR="0" marT="0" marB="0" anchor="b">
                    <a:lnL>
                      <a:noFill/>
                    </a:lnL>
                    <a:lnT>
                      <a:noFill/>
                    </a:lnT>
                    <a:lnB>
                      <a:noFill/>
                    </a:lnB>
                    <a:noFill/>
                  </a:tcPr>
                </a:tc>
                <a:tc hMerge="1">
                  <a:txBody>
                    <a:bodyPr/>
                    <a:lstStyle/>
                    <a:p>
                      <a:pPr rtl="1"/>
                      <a:endParaRPr lang="he-IL"/>
                    </a:p>
                  </a:txBody>
                  <a:tcPr/>
                </a:tc>
                <a:tc hMerge="1">
                  <a:txBody>
                    <a:bodyPr/>
                    <a:lstStyle/>
                    <a:p>
                      <a:pPr rtl="1"/>
                      <a:endParaRPr lang="he-IL"/>
                    </a:p>
                  </a:txBody>
                  <a:tcPr/>
                </a:tc>
                <a:tc hMerge="1">
                  <a:txBody>
                    <a:bodyPr/>
                    <a:lstStyle/>
                    <a:p>
                      <a:pPr rtl="1"/>
                      <a:endParaRPr lang="he-IL"/>
                    </a:p>
                  </a:txBody>
                  <a:tcPr/>
                </a:tc>
                <a:tc hMerge="1">
                  <a:txBody>
                    <a:bodyPr/>
                    <a:lstStyle/>
                    <a:p>
                      <a:pPr rtl="1"/>
                      <a:endParaRPr lang="he-IL"/>
                    </a:p>
                  </a:txBody>
                  <a:tcPr/>
                </a:tc>
                <a:tc hMerge="1">
                  <a:txBody>
                    <a:bodyPr/>
                    <a:lstStyle/>
                    <a:p>
                      <a:pPr rtl="1"/>
                      <a:endParaRPr lang="he-IL"/>
                    </a:p>
                  </a:txBody>
                  <a:tcPr/>
                </a:tc>
                <a:tc hMerge="1">
                  <a:txBody>
                    <a:bodyPr/>
                    <a:lstStyle/>
                    <a:p>
                      <a:pPr rtl="1"/>
                      <a:endParaRPr lang="he-IL"/>
                    </a:p>
                  </a:txBody>
                  <a:tcPr/>
                </a:tc>
                <a:tc hMerge="1">
                  <a:txBody>
                    <a:bodyPr/>
                    <a:lstStyle/>
                    <a:p>
                      <a:pPr rtl="1"/>
                      <a:endParaRPr lang="he-IL"/>
                    </a:p>
                  </a:txBody>
                  <a:tcPr/>
                </a:tc>
                <a:extLst>
                  <a:ext uri="{0D108BD9-81ED-4DB2-BD59-A6C34878D82A}">
                    <a16:rowId xmlns:a16="http://schemas.microsoft.com/office/drawing/2014/main" val="3560758544"/>
                  </a:ext>
                </a:extLst>
              </a:tr>
              <a:tr h="206372">
                <a:tc gridSpan="8">
                  <a:txBody>
                    <a:bodyPr/>
                    <a:lstStyle/>
                    <a:p>
                      <a:pPr algn="r" rtl="1" fontAlgn="b"/>
                      <a:r>
                        <a:rPr lang="he-IL" sz="1000" b="1" i="0" u="none" strike="noStrike" dirty="0">
                          <a:solidFill>
                            <a:srgbClr val="FF0000"/>
                          </a:solidFill>
                          <a:effectLst/>
                          <a:latin typeface="Arial" panose="020B0604020202020204" pitchFamily="34" charset="0"/>
                        </a:rPr>
                        <a:t>(3)</a:t>
                      </a:r>
                      <a:r>
                        <a:rPr lang="he-IL" sz="1100" b="0" i="0" u="none" strike="noStrike" dirty="0">
                          <a:solidFill>
                            <a:srgbClr val="000000"/>
                          </a:solidFill>
                          <a:effectLst/>
                          <a:latin typeface="Arial" panose="020B0604020202020204" pitchFamily="34" charset="0"/>
                        </a:rPr>
                        <a:t> גידול ברווח בין תוצאות 2023 ל2024 נובע מקיטון בהוצאות. בשנת 2024 ירידה בהוצ' מזון צהרונים של כ- 2 מש"ח. והעמסת הוצאות מטה של כ- 1 מש"ח.</a:t>
                      </a:r>
                    </a:p>
                  </a:txBody>
                  <a:tcPr marL="0" marR="0" marT="0" marB="0" anchor="b">
                    <a:lnL>
                      <a:noFill/>
                    </a:lnL>
                    <a:lnT>
                      <a:noFill/>
                    </a:lnT>
                    <a:lnB>
                      <a:noFill/>
                    </a:lnB>
                    <a:noFill/>
                  </a:tcPr>
                </a:tc>
                <a:tc hMerge="1">
                  <a:txBody>
                    <a:bodyPr/>
                    <a:lstStyle/>
                    <a:p>
                      <a:pPr rtl="1"/>
                      <a:endParaRPr lang="he-IL"/>
                    </a:p>
                  </a:txBody>
                  <a:tcPr/>
                </a:tc>
                <a:tc hMerge="1">
                  <a:txBody>
                    <a:bodyPr/>
                    <a:lstStyle/>
                    <a:p>
                      <a:pPr rtl="1"/>
                      <a:endParaRPr lang="he-IL"/>
                    </a:p>
                  </a:txBody>
                  <a:tcPr/>
                </a:tc>
                <a:tc hMerge="1">
                  <a:txBody>
                    <a:bodyPr/>
                    <a:lstStyle/>
                    <a:p>
                      <a:pPr rtl="1"/>
                      <a:endParaRPr lang="he-IL"/>
                    </a:p>
                  </a:txBody>
                  <a:tcPr/>
                </a:tc>
                <a:tc hMerge="1">
                  <a:txBody>
                    <a:bodyPr/>
                    <a:lstStyle/>
                    <a:p>
                      <a:pPr rtl="1"/>
                      <a:endParaRPr lang="he-IL"/>
                    </a:p>
                  </a:txBody>
                  <a:tcPr/>
                </a:tc>
                <a:tc hMerge="1">
                  <a:txBody>
                    <a:bodyPr/>
                    <a:lstStyle/>
                    <a:p>
                      <a:pPr rtl="1"/>
                      <a:endParaRPr lang="he-IL"/>
                    </a:p>
                  </a:txBody>
                  <a:tcPr/>
                </a:tc>
                <a:tc hMerge="1">
                  <a:txBody>
                    <a:bodyPr/>
                    <a:lstStyle/>
                    <a:p>
                      <a:pPr rtl="1"/>
                      <a:endParaRPr lang="he-IL"/>
                    </a:p>
                  </a:txBody>
                  <a:tcPr/>
                </a:tc>
                <a:tc hMerge="1">
                  <a:txBody>
                    <a:bodyPr/>
                    <a:lstStyle/>
                    <a:p>
                      <a:pPr rtl="1"/>
                      <a:endParaRPr lang="he-IL"/>
                    </a:p>
                  </a:txBody>
                  <a:tcPr/>
                </a:tc>
                <a:extLst>
                  <a:ext uri="{0D108BD9-81ED-4DB2-BD59-A6C34878D82A}">
                    <a16:rowId xmlns:a16="http://schemas.microsoft.com/office/drawing/2014/main" val="4176388024"/>
                  </a:ext>
                </a:extLst>
              </a:tr>
            </a:tbl>
          </a:graphicData>
        </a:graphic>
      </p:graphicFrame>
    </p:spTree>
    <p:extLst>
      <p:ext uri="{BB962C8B-B14F-4D97-AF65-F5344CB8AC3E}">
        <p14:creationId xmlns:p14="http://schemas.microsoft.com/office/powerpoint/2010/main" val="6516366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1F4D44-FA0E-E76D-BBE2-DF33CE8B6542}"/>
            </a:ext>
          </a:extLst>
        </p:cNvPr>
        <p:cNvGrpSpPr/>
        <p:nvPr/>
      </p:nvGrpSpPr>
      <p:grpSpPr>
        <a:xfrm>
          <a:off x="0" y="0"/>
          <a:ext cx="0" cy="0"/>
          <a:chOff x="0" y="0"/>
          <a:chExt cx="0" cy="0"/>
        </a:xfrm>
      </p:grpSpPr>
      <p:sp>
        <p:nvSpPr>
          <p:cNvPr id="4" name="מציין מיקום של מספר שקופית 3">
            <a:extLst>
              <a:ext uri="{FF2B5EF4-FFF2-40B4-BE49-F238E27FC236}">
                <a16:creationId xmlns:a16="http://schemas.microsoft.com/office/drawing/2014/main" id="{C80D6BFE-2745-0ED0-EC10-67A611311D7F}"/>
              </a:ext>
            </a:extLst>
          </p:cNvPr>
          <p:cNvSpPr>
            <a:spLocks noGrp="1"/>
          </p:cNvSpPr>
          <p:nvPr>
            <p:ph type="sldNum" sz="quarter" idx="12"/>
          </p:nvPr>
        </p:nvSpPr>
        <p:spPr>
          <a:xfrm>
            <a:off x="0" y="6492875"/>
            <a:ext cx="2743200" cy="365125"/>
          </a:xfrm>
        </p:spPr>
        <p:txBody>
          <a:bodyPr/>
          <a:lstStyle/>
          <a:p>
            <a:fld id="{6506E92E-0720-45C4-BB03-8D91C175AD6B}" type="slidenum">
              <a:rPr lang="he-IL" smtClean="0">
                <a:solidFill>
                  <a:schemeClr val="tx1"/>
                </a:solidFill>
              </a:rPr>
              <a:t>11</a:t>
            </a:fld>
            <a:endParaRPr lang="he-IL" dirty="0">
              <a:solidFill>
                <a:schemeClr val="tx1"/>
              </a:solidFill>
            </a:endParaRPr>
          </a:p>
        </p:txBody>
      </p:sp>
      <p:sp>
        <p:nvSpPr>
          <p:cNvPr id="5" name="תיבת טקסט 4">
            <a:extLst>
              <a:ext uri="{FF2B5EF4-FFF2-40B4-BE49-F238E27FC236}">
                <a16:creationId xmlns:a16="http://schemas.microsoft.com/office/drawing/2014/main" id="{327AFA4C-FE25-706C-7CFE-CFF37CF45FD6}"/>
              </a:ext>
            </a:extLst>
          </p:cNvPr>
          <p:cNvSpPr txBox="1"/>
          <p:nvPr/>
        </p:nvSpPr>
        <p:spPr>
          <a:xfrm rot="5400000">
            <a:off x="8374655" y="3044280"/>
            <a:ext cx="6858001" cy="769441"/>
          </a:xfrm>
          <a:prstGeom prst="rect">
            <a:avLst/>
          </a:prstGeom>
          <a:solidFill>
            <a:srgbClr val="00B050"/>
          </a:solidFill>
        </p:spPr>
        <p:txBody>
          <a:bodyPr wrap="square" rtlCol="1">
            <a:spAutoFit/>
          </a:bodyPr>
          <a:lstStyle/>
          <a:p>
            <a:pPr algn="ctr"/>
            <a:r>
              <a:rPr lang="he-IL" sz="4400" b="1" spc="100" dirty="0">
                <a:solidFill>
                  <a:schemeClr val="bg1"/>
                </a:solidFill>
              </a:rPr>
              <a:t>2025</a:t>
            </a:r>
          </a:p>
        </p:txBody>
      </p:sp>
      <p:sp>
        <p:nvSpPr>
          <p:cNvPr id="9" name="תיבת טקסט 8">
            <a:extLst>
              <a:ext uri="{FF2B5EF4-FFF2-40B4-BE49-F238E27FC236}">
                <a16:creationId xmlns:a16="http://schemas.microsoft.com/office/drawing/2014/main" id="{3F069DF7-B989-9901-61DD-377AB711CE00}"/>
              </a:ext>
            </a:extLst>
          </p:cNvPr>
          <p:cNvSpPr txBox="1"/>
          <p:nvPr/>
        </p:nvSpPr>
        <p:spPr>
          <a:xfrm>
            <a:off x="6799887" y="646777"/>
            <a:ext cx="3886000" cy="584775"/>
          </a:xfrm>
          <a:prstGeom prst="rect">
            <a:avLst/>
          </a:prstGeom>
          <a:noFill/>
        </p:spPr>
        <p:txBody>
          <a:bodyPr wrap="none" rtlCol="1">
            <a:spAutoFit/>
          </a:bodyPr>
          <a:lstStyle/>
          <a:p>
            <a:r>
              <a:rPr lang="he-IL" sz="3200" b="1" dirty="0">
                <a:solidFill>
                  <a:srgbClr val="0070C0"/>
                </a:solidFill>
              </a:rPr>
              <a:t>תקציב השקעות (ש"ח)</a:t>
            </a:r>
          </a:p>
        </p:txBody>
      </p:sp>
      <p:pic>
        <p:nvPicPr>
          <p:cNvPr id="2" name="תמונה 1">
            <a:extLst>
              <a:ext uri="{FF2B5EF4-FFF2-40B4-BE49-F238E27FC236}">
                <a16:creationId xmlns:a16="http://schemas.microsoft.com/office/drawing/2014/main" id="{E12781BC-C20F-D5F3-E0E0-88AE33900197}"/>
              </a:ext>
            </a:extLst>
          </p:cNvPr>
          <p:cNvPicPr>
            <a:picLocks noChangeAspect="1"/>
          </p:cNvPicPr>
          <p:nvPr/>
        </p:nvPicPr>
        <p:blipFill>
          <a:blip r:embed="rId2"/>
          <a:stretch>
            <a:fillRect/>
          </a:stretch>
        </p:blipFill>
        <p:spPr>
          <a:xfrm>
            <a:off x="-9522" y="0"/>
            <a:ext cx="1579216" cy="1556816"/>
          </a:xfrm>
          <a:prstGeom prst="rect">
            <a:avLst/>
          </a:prstGeom>
        </p:spPr>
      </p:pic>
      <p:sp>
        <p:nvSpPr>
          <p:cNvPr id="6" name="חץ: מעוקל למעלה 5">
            <a:hlinkClick r:id="rId3" action="ppaction://hlinksldjump"/>
            <a:extLst>
              <a:ext uri="{FF2B5EF4-FFF2-40B4-BE49-F238E27FC236}">
                <a16:creationId xmlns:a16="http://schemas.microsoft.com/office/drawing/2014/main" id="{BF00D44E-A9B5-490C-91C8-F604CC8ACBF2}"/>
              </a:ext>
            </a:extLst>
          </p:cNvPr>
          <p:cNvSpPr/>
          <p:nvPr/>
        </p:nvSpPr>
        <p:spPr>
          <a:xfrm>
            <a:off x="961618" y="5684808"/>
            <a:ext cx="901688" cy="808067"/>
          </a:xfrm>
          <a:prstGeom prst="curvedUpArrow">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solidFill>
                <a:schemeClr val="tx1"/>
              </a:solidFill>
            </a:endParaRPr>
          </a:p>
        </p:txBody>
      </p:sp>
      <p:graphicFrame>
        <p:nvGraphicFramePr>
          <p:cNvPr id="7" name="טבלה 6">
            <a:extLst>
              <a:ext uri="{FF2B5EF4-FFF2-40B4-BE49-F238E27FC236}">
                <a16:creationId xmlns:a16="http://schemas.microsoft.com/office/drawing/2014/main" id="{DF0A93CE-B96E-AC6F-C8F7-15F112AB4310}"/>
              </a:ext>
            </a:extLst>
          </p:cNvPr>
          <p:cNvGraphicFramePr>
            <a:graphicFrameLocks noGrp="1"/>
          </p:cNvGraphicFramePr>
          <p:nvPr>
            <p:extLst>
              <p:ext uri="{D42A27DB-BD31-4B8C-83A1-F6EECF244321}">
                <p14:modId xmlns:p14="http://schemas.microsoft.com/office/powerpoint/2010/main" val="1046728084"/>
              </p:ext>
            </p:extLst>
          </p:nvPr>
        </p:nvGraphicFramePr>
        <p:xfrm>
          <a:off x="5331126" y="1556816"/>
          <a:ext cx="5354761" cy="1872182"/>
        </p:xfrm>
        <a:graphic>
          <a:graphicData uri="http://schemas.openxmlformats.org/drawingml/2006/table">
            <a:tbl>
              <a:tblPr rtl="1"/>
              <a:tblGrid>
                <a:gridCol w="1699244">
                  <a:extLst>
                    <a:ext uri="{9D8B030D-6E8A-4147-A177-3AD203B41FA5}">
                      <a16:colId xmlns:a16="http://schemas.microsoft.com/office/drawing/2014/main" val="645679300"/>
                    </a:ext>
                  </a:extLst>
                </a:gridCol>
                <a:gridCol w="1156628">
                  <a:extLst>
                    <a:ext uri="{9D8B030D-6E8A-4147-A177-3AD203B41FA5}">
                      <a16:colId xmlns:a16="http://schemas.microsoft.com/office/drawing/2014/main" val="189302035"/>
                    </a:ext>
                  </a:extLst>
                </a:gridCol>
                <a:gridCol w="2498889">
                  <a:extLst>
                    <a:ext uri="{9D8B030D-6E8A-4147-A177-3AD203B41FA5}">
                      <a16:colId xmlns:a16="http://schemas.microsoft.com/office/drawing/2014/main" val="3200443894"/>
                    </a:ext>
                  </a:extLst>
                </a:gridCol>
              </a:tblGrid>
              <a:tr h="263492">
                <a:tc>
                  <a:txBody>
                    <a:bodyPr/>
                    <a:lstStyle/>
                    <a:p>
                      <a:pPr algn="ctr" rtl="1" fontAlgn="b"/>
                      <a:r>
                        <a:rPr lang="he-IL" sz="1100" b="0" i="0" u="none" strike="noStrike" dirty="0">
                          <a:solidFill>
                            <a:srgbClr val="000000"/>
                          </a:solidFill>
                          <a:effectLst/>
                          <a:latin typeface="Arial" panose="020B0604020202020204" pitchFamily="34" charset="0"/>
                        </a:rPr>
                        <a:t>שלוחה</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1" fontAlgn="b"/>
                      <a:r>
                        <a:rPr lang="he-IL" sz="1100" b="0" i="0" u="none" strike="noStrike">
                          <a:solidFill>
                            <a:srgbClr val="000000"/>
                          </a:solidFill>
                          <a:effectLst/>
                          <a:latin typeface="Arial" panose="020B0604020202020204" pitchFamily="34" charset="0"/>
                        </a:rPr>
                        <a:t>צפי השקעה</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rtl="1" fontAlgn="b"/>
                      <a:r>
                        <a:rPr lang="he-IL" sz="1100" b="0" i="0" u="none" strike="noStrike">
                          <a:solidFill>
                            <a:srgbClr val="000000"/>
                          </a:solidFill>
                          <a:effectLst/>
                          <a:latin typeface="Arial" panose="020B0604020202020204" pitchFamily="34" charset="0"/>
                        </a:rPr>
                        <a:t>פירוט</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294960832"/>
                  </a:ext>
                </a:extLst>
              </a:tr>
              <a:tr h="263492">
                <a:tc>
                  <a:txBody>
                    <a:bodyPr/>
                    <a:lstStyle/>
                    <a:p>
                      <a:pPr algn="ctr" rtl="1" fontAlgn="b"/>
                      <a:r>
                        <a:rPr lang="he-IL" sz="1100" b="0" i="0" u="none" strike="noStrike" dirty="0" err="1">
                          <a:solidFill>
                            <a:srgbClr val="000000"/>
                          </a:solidFill>
                          <a:effectLst/>
                          <a:latin typeface="Arial" panose="020B0604020202020204" pitchFamily="34" charset="0"/>
                        </a:rPr>
                        <a:t>ספורטלי</a:t>
                      </a:r>
                      <a:endParaRPr lang="he-IL" sz="1100" b="0" i="0" u="none" strike="noStrike" dirty="0">
                        <a:solidFill>
                          <a:srgbClr val="000000"/>
                        </a:solidFill>
                        <a:effectLst/>
                        <a:latin typeface="Arial" panose="020B060402020202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100" b="0" i="0" u="none" strike="noStrike" dirty="0">
                          <a:solidFill>
                            <a:srgbClr val="000000"/>
                          </a:solidFill>
                          <a:effectLst/>
                          <a:latin typeface="Arial" panose="020B0604020202020204" pitchFamily="34" charset="0"/>
                        </a:rPr>
                        <a:t>           600,000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1" fontAlgn="b"/>
                      <a:r>
                        <a:rPr lang="he-IL" sz="1100" b="0" i="0" u="none" strike="noStrike">
                          <a:solidFill>
                            <a:srgbClr val="000000"/>
                          </a:solidFill>
                          <a:effectLst/>
                          <a:latin typeface="Arial" panose="020B0604020202020204" pitchFamily="34" charset="0"/>
                        </a:rPr>
                        <a:t>החלפת הליכונים</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11350631"/>
                  </a:ext>
                </a:extLst>
              </a:tr>
              <a:tr h="263492">
                <a:tc>
                  <a:txBody>
                    <a:bodyPr/>
                    <a:lstStyle/>
                    <a:p>
                      <a:pPr algn="ctr" rtl="1" fontAlgn="b"/>
                      <a:r>
                        <a:rPr lang="he-IL" sz="1100" b="0" i="0" u="none" strike="noStrike">
                          <a:solidFill>
                            <a:srgbClr val="000000"/>
                          </a:solidFill>
                          <a:effectLst/>
                          <a:latin typeface="Arial" panose="020B0604020202020204" pitchFamily="34" charset="0"/>
                        </a:rPr>
                        <a:t>מעון חדש</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100" b="0" i="0" u="none" strike="noStrike" dirty="0">
                          <a:solidFill>
                            <a:srgbClr val="000000"/>
                          </a:solidFill>
                          <a:effectLst/>
                          <a:latin typeface="Arial" panose="020B0604020202020204" pitchFamily="34" charset="0"/>
                        </a:rPr>
                        <a:t>           550,000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1" fontAlgn="b"/>
                      <a:r>
                        <a:rPr lang="he-IL" sz="1100" b="0" i="0" u="none" strike="noStrike">
                          <a:solidFill>
                            <a:srgbClr val="000000"/>
                          </a:solidFill>
                          <a:effectLst/>
                          <a:latin typeface="Arial" panose="020B0604020202020204" pitchFamily="34" charset="0"/>
                        </a:rPr>
                        <a:t>חלקנו בהשקעה לסיום המעון</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99701286"/>
                  </a:ext>
                </a:extLst>
              </a:tr>
              <a:tr h="263492">
                <a:tc>
                  <a:txBody>
                    <a:bodyPr/>
                    <a:lstStyle/>
                    <a:p>
                      <a:pPr algn="ctr" rtl="1" fontAlgn="b"/>
                      <a:r>
                        <a:rPr lang="he-IL" sz="1100" b="0" i="0" u="none" strike="noStrike" dirty="0">
                          <a:solidFill>
                            <a:srgbClr val="000000"/>
                          </a:solidFill>
                          <a:effectLst/>
                          <a:latin typeface="Arial" panose="020B0604020202020204" pitchFamily="34" charset="0"/>
                        </a:rPr>
                        <a:t>מרכז תרבות פיס לאומנויות</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100" b="0" i="0" u="none" strike="noStrike" dirty="0">
                          <a:solidFill>
                            <a:srgbClr val="000000"/>
                          </a:solidFill>
                          <a:effectLst/>
                          <a:latin typeface="Arial" panose="020B0604020202020204" pitchFamily="34" charset="0"/>
                        </a:rPr>
                        <a:t>           500,000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1" fontAlgn="b"/>
                      <a:r>
                        <a:rPr lang="he-IL" sz="1100" b="0" i="0" u="none" strike="noStrike">
                          <a:solidFill>
                            <a:srgbClr val="000000"/>
                          </a:solidFill>
                          <a:effectLst/>
                          <a:latin typeface="Arial" panose="020B0604020202020204" pitchFamily="34" charset="0"/>
                        </a:rPr>
                        <a:t>בגין הקמת משחקייה</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6343089"/>
                  </a:ext>
                </a:extLst>
              </a:tr>
              <a:tr h="263492">
                <a:tc>
                  <a:txBody>
                    <a:bodyPr/>
                    <a:lstStyle/>
                    <a:p>
                      <a:pPr algn="ctr" rtl="1" fontAlgn="b"/>
                      <a:r>
                        <a:rPr lang="he-IL" sz="1100" b="0" i="0" u="none" strike="noStrike" dirty="0">
                          <a:solidFill>
                            <a:srgbClr val="000000"/>
                          </a:solidFill>
                          <a:effectLst/>
                          <a:latin typeface="Arial" panose="020B0604020202020204" pitchFamily="34" charset="0"/>
                        </a:rPr>
                        <a:t>מטה</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100" b="0" i="0" u="none" strike="noStrike" dirty="0">
                          <a:solidFill>
                            <a:srgbClr val="000000"/>
                          </a:solidFill>
                          <a:effectLst/>
                          <a:latin typeface="Arial" panose="020B0604020202020204" pitchFamily="34" charset="0"/>
                        </a:rPr>
                        <a:t>           250,000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1" fontAlgn="b"/>
                      <a:r>
                        <a:rPr lang="he-IL" sz="1100" b="0" i="0" u="none" strike="noStrike">
                          <a:solidFill>
                            <a:srgbClr val="000000"/>
                          </a:solidFill>
                          <a:effectLst/>
                          <a:latin typeface="Arial" panose="020B0604020202020204" pitchFamily="34" charset="0"/>
                        </a:rPr>
                        <a:t>העתקת משרדי המטה</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16714180"/>
                  </a:ext>
                </a:extLst>
              </a:tr>
              <a:tr h="263492">
                <a:tc>
                  <a:txBody>
                    <a:bodyPr/>
                    <a:lstStyle/>
                    <a:p>
                      <a:pPr algn="ctr" rtl="1" fontAlgn="b"/>
                      <a:r>
                        <a:rPr lang="he-IL" sz="1100" b="0" i="0" u="none" strike="noStrike" dirty="0">
                          <a:solidFill>
                            <a:srgbClr val="000000"/>
                          </a:solidFill>
                          <a:effectLst/>
                          <a:latin typeface="Arial" panose="020B0604020202020204" pitchFamily="34" charset="0"/>
                        </a:rPr>
                        <a:t>גושן</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r>
                        <a:rPr lang="he-IL" sz="1100" b="0" i="0" u="none" strike="noStrike" dirty="0">
                          <a:solidFill>
                            <a:srgbClr val="000000"/>
                          </a:solidFill>
                          <a:effectLst/>
                          <a:latin typeface="Arial" panose="020B0604020202020204" pitchFamily="34" charset="0"/>
                        </a:rPr>
                        <a:t>           100,000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1" fontAlgn="b"/>
                      <a:r>
                        <a:rPr lang="he-IL" sz="1100" b="0" i="0" u="none" strike="noStrike" dirty="0">
                          <a:solidFill>
                            <a:srgbClr val="000000"/>
                          </a:solidFill>
                          <a:effectLst/>
                          <a:latin typeface="Arial" panose="020B0604020202020204" pitchFamily="34" charset="0"/>
                        </a:rPr>
                        <a:t>השלמת תקרה והחלפת מע' הגברה</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34346541"/>
                  </a:ext>
                </a:extLst>
              </a:tr>
              <a:tr h="291230">
                <a:tc>
                  <a:txBody>
                    <a:bodyPr/>
                    <a:lstStyle/>
                    <a:p>
                      <a:pPr algn="ctr" rtl="1" fontAlgn="b"/>
                      <a:r>
                        <a:rPr lang="he-IL" sz="1100" b="1" i="0" u="none" strike="noStrike">
                          <a:solidFill>
                            <a:srgbClr val="000000"/>
                          </a:solidFill>
                          <a:effectLst/>
                          <a:latin typeface="Arial" panose="020B0604020202020204" pitchFamily="34" charset="0"/>
                        </a:rPr>
                        <a:t>סה"כ</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noFill/>
                  </a:tcPr>
                </a:tc>
                <a:tc>
                  <a:txBody>
                    <a:bodyPr/>
                    <a:lstStyle/>
                    <a:p>
                      <a:pPr algn="ctr" rtl="0" fontAlgn="b"/>
                      <a:r>
                        <a:rPr lang="he-IL" sz="1100" b="1" i="0" u="none" strike="noStrike" dirty="0">
                          <a:solidFill>
                            <a:srgbClr val="000000"/>
                          </a:solidFill>
                          <a:effectLst/>
                          <a:latin typeface="Arial" panose="020B0604020202020204" pitchFamily="34" charset="0"/>
                        </a:rPr>
                        <a:t>        2,000,000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noFill/>
                  </a:tcPr>
                </a:tc>
                <a:tc>
                  <a:txBody>
                    <a:bodyPr/>
                    <a:lstStyle/>
                    <a:p>
                      <a:pPr algn="ctr" rtl="0" fontAlgn="b"/>
                      <a:r>
                        <a:rPr lang="he-IL" sz="1100" b="0" i="0" u="none" strike="noStrike" dirty="0">
                          <a:solidFill>
                            <a:srgbClr val="000000"/>
                          </a:solidFill>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noFill/>
                  </a:tcPr>
                </a:tc>
                <a:extLst>
                  <a:ext uri="{0D108BD9-81ED-4DB2-BD59-A6C34878D82A}">
                    <a16:rowId xmlns:a16="http://schemas.microsoft.com/office/drawing/2014/main" val="1346143611"/>
                  </a:ext>
                </a:extLst>
              </a:tr>
            </a:tbl>
          </a:graphicData>
        </a:graphic>
      </p:graphicFrame>
    </p:spTree>
    <p:extLst>
      <p:ext uri="{BB962C8B-B14F-4D97-AF65-F5344CB8AC3E}">
        <p14:creationId xmlns:p14="http://schemas.microsoft.com/office/powerpoint/2010/main" val="41024323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47942995-B07F-4636-9A06-C6A104B26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תיבת טקסט 2">
            <a:extLst>
              <a:ext uri="{FF2B5EF4-FFF2-40B4-BE49-F238E27FC236}">
                <a16:creationId xmlns:a16="http://schemas.microsoft.com/office/drawing/2014/main" id="{0378B637-098E-6D7C-3CA7-FC9D9B986D2D}"/>
              </a:ext>
            </a:extLst>
          </p:cNvPr>
          <p:cNvSpPr txBox="1"/>
          <p:nvPr/>
        </p:nvSpPr>
        <p:spPr>
          <a:xfrm>
            <a:off x="1113810" y="2960716"/>
            <a:ext cx="4036334" cy="2387600"/>
          </a:xfrm>
          <a:prstGeom prst="rect">
            <a:avLst/>
          </a:prstGeom>
        </p:spPr>
        <p:txBody>
          <a:bodyPr vert="horz" lIns="91440" tIns="45720" rIns="91440" bIns="45720" rtlCol="0" anchor="t">
            <a:normAutofit/>
          </a:bodyPr>
          <a:lstStyle/>
          <a:p>
            <a:pPr algn="l" rtl="0">
              <a:lnSpc>
                <a:spcPct val="90000"/>
              </a:lnSpc>
              <a:spcBef>
                <a:spcPct val="0"/>
              </a:spcBef>
              <a:spcAft>
                <a:spcPts val="600"/>
              </a:spcAft>
            </a:pPr>
            <a:r>
              <a:rPr lang="en-US" sz="5400" b="1" kern="1200">
                <a:solidFill>
                  <a:schemeClr val="tx1"/>
                </a:solidFill>
                <a:latin typeface="+mj-lt"/>
                <a:ea typeface="+mj-ea"/>
                <a:cs typeface="+mj-cs"/>
              </a:rPr>
              <a:t>תודה על ההקשבה</a:t>
            </a:r>
          </a:p>
        </p:txBody>
      </p:sp>
      <p:grpSp>
        <p:nvGrpSpPr>
          <p:cNvPr id="13" name="Group 12">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84992"/>
            <a:ext cx="731521" cy="673460"/>
            <a:chOff x="3940602" y="308034"/>
            <a:chExt cx="2116791" cy="3428999"/>
          </a:xfrm>
          <a:solidFill>
            <a:schemeClr val="accent4"/>
          </a:solidFill>
        </p:grpSpPr>
        <p:sp>
          <p:nvSpPr>
            <p:cNvPr id="14" name="Rectangle 13">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Rectangle 17">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תמונה 1">
            <a:extLst>
              <a:ext uri="{FF2B5EF4-FFF2-40B4-BE49-F238E27FC236}">
                <a16:creationId xmlns:a16="http://schemas.microsoft.com/office/drawing/2014/main" id="{FAA4C1C3-4356-6BD5-5A6E-F18FD24768E8}"/>
              </a:ext>
            </a:extLst>
          </p:cNvPr>
          <p:cNvPicPr>
            <a:picLocks noChangeAspect="1"/>
          </p:cNvPicPr>
          <p:nvPr/>
        </p:nvPicPr>
        <p:blipFill>
          <a:blip r:embed="rId2"/>
          <a:stretch>
            <a:fillRect/>
          </a:stretch>
        </p:blipFill>
        <p:spPr>
          <a:xfrm>
            <a:off x="5922492" y="673143"/>
            <a:ext cx="5536001" cy="5452960"/>
          </a:xfrm>
          <a:prstGeom prst="rect">
            <a:avLst/>
          </a:prstGeom>
        </p:spPr>
      </p:pic>
      <p:sp>
        <p:nvSpPr>
          <p:cNvPr id="4" name="מציין מיקום של מספר שקופית 3">
            <a:extLst>
              <a:ext uri="{FF2B5EF4-FFF2-40B4-BE49-F238E27FC236}">
                <a16:creationId xmlns:a16="http://schemas.microsoft.com/office/drawing/2014/main" id="{C4BA7EF9-F5DD-4981-F54C-411DDCB4C744}"/>
              </a:ext>
            </a:extLst>
          </p:cNvPr>
          <p:cNvSpPr>
            <a:spLocks noGrp="1"/>
          </p:cNvSpPr>
          <p:nvPr>
            <p:ph type="sldNum" sz="quarter" idx="12"/>
          </p:nvPr>
        </p:nvSpPr>
        <p:spPr>
          <a:xfrm>
            <a:off x="8610600" y="6492240"/>
            <a:ext cx="1871749" cy="365125"/>
          </a:xfrm>
        </p:spPr>
        <p:txBody>
          <a:bodyPr vert="horz" lIns="91440" tIns="45720" rIns="91440" bIns="45720" rtlCol="0" anchor="ctr">
            <a:normAutofit/>
          </a:bodyPr>
          <a:lstStyle/>
          <a:p>
            <a:pPr algn="r" rtl="0">
              <a:spcAft>
                <a:spcPts val="600"/>
              </a:spcAft>
            </a:pPr>
            <a:fld id="{6506E92E-0720-45C4-BB03-8D91C175AD6B}" type="slidenum">
              <a:rPr lang="en-US" smtClean="0"/>
              <a:pPr algn="r" rtl="0">
                <a:spcAft>
                  <a:spcPts val="600"/>
                </a:spcAft>
              </a:pPr>
              <a:t>12</a:t>
            </a:fld>
            <a:endParaRPr lang="en-US"/>
          </a:p>
        </p:txBody>
      </p:sp>
    </p:spTree>
    <p:extLst>
      <p:ext uri="{BB962C8B-B14F-4D97-AF65-F5344CB8AC3E}">
        <p14:creationId xmlns:p14="http://schemas.microsoft.com/office/powerpoint/2010/main" val="2714501262"/>
      </p:ext>
    </p:extLst>
  </p:cSld>
  <p:clrMapOvr>
    <a:masterClrMapping/>
  </p:clrMapOvr>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1148</TotalTime>
  <Words>1279</Words>
  <Application>Microsoft Office PowerPoint</Application>
  <PresentationFormat>מסך רחב</PresentationFormat>
  <Paragraphs>395</Paragraphs>
  <Slides>12</Slides>
  <Notes>0</Notes>
  <HiddenSlides>0</HiddenSlides>
  <MMClips>0</MMClips>
  <ScaleCrop>false</ScaleCrop>
  <HeadingPairs>
    <vt:vector size="6" baseType="variant">
      <vt:variant>
        <vt:lpstr>גופנים בשימוש</vt:lpstr>
      </vt:variant>
      <vt:variant>
        <vt:i4>4</vt:i4>
      </vt:variant>
      <vt:variant>
        <vt:lpstr>ערכת נושא</vt:lpstr>
      </vt:variant>
      <vt:variant>
        <vt:i4>2</vt:i4>
      </vt:variant>
      <vt:variant>
        <vt:lpstr>כותרות שקופיות</vt:lpstr>
      </vt:variant>
      <vt:variant>
        <vt:i4>12</vt:i4>
      </vt:variant>
    </vt:vector>
  </HeadingPairs>
  <TitlesOfParts>
    <vt:vector size="18" baseType="lpstr">
      <vt:lpstr>Arial</vt:lpstr>
      <vt:lpstr>Calibri</vt:lpstr>
      <vt:lpstr>Calibri Light</vt:lpstr>
      <vt:lpstr>David</vt:lpstr>
      <vt:lpstr>ערכת נושא Office</vt:lpstr>
      <vt:lpstr>1_ערכת נושא Office</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Company>Israeli Association of Community Centers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רני מרקוביץ</dc:creator>
  <cp:lastModifiedBy>טל גורן</cp:lastModifiedBy>
  <cp:revision>6</cp:revision>
  <dcterms:created xsi:type="dcterms:W3CDTF">2023-09-18T05:31:16Z</dcterms:created>
  <dcterms:modified xsi:type="dcterms:W3CDTF">2025-02-26T09:44:26Z</dcterms:modified>
</cp:coreProperties>
</file>